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48" r:id="rId1"/>
    <p:sldMasterId id="2147483749" r:id="rId2"/>
  </p:sldMasterIdLst>
  <p:notesMasterIdLst>
    <p:notesMasterId r:id="rId19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98"/>
      <p:bold r:id="rId199"/>
      <p:italic r:id="rId200"/>
      <p:boldItalic r:id="rId201"/>
    </p:embeddedFont>
    <p:embeddedFont>
      <p:font typeface="Roboto Light" panose="02000000000000000000" pitchFamily="2" charset="0"/>
      <p:regular r:id="rId202"/>
      <p:bold r:id="rId203"/>
      <p:italic r:id="rId204"/>
      <p:boldItalic r:id="rId205"/>
    </p:embeddedFont>
    <p:embeddedFont>
      <p:font typeface="Roboto Medium" panose="02000000000000000000" pitchFamily="2" charset="0"/>
      <p:regular r:id="rId206"/>
      <p:bold r:id="rId207"/>
      <p:italic r:id="rId208"/>
      <p:boldItalic r:id="rId209"/>
    </p:embeddedFont>
    <p:embeddedFont>
      <p:font typeface="Roboto Mono" pitchFamily="2" charset="0"/>
      <p:regular r:id="rId210"/>
      <p:bold r:id="rId211"/>
      <p:italic r:id="rId212"/>
      <p:boldItalic r:id="rId213"/>
    </p:embeddedFont>
    <p:embeddedFont>
      <p:font typeface="Roboto Thin" panose="02000000000000000000" pitchFamily="2" charset="0"/>
      <p:regular r:id="rId214"/>
      <p:bold r:id="rId215"/>
      <p:italic r:id="rId216"/>
      <p:boldItalic r:id="rId2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font" Target="fonts/font8.fntdata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font" Target="fonts/font19.fntdata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font" Target="fonts/font9.fntdata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font" Target="fonts/font20.fntdata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font" Target="fonts/font10.fntdata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presProps" Target="presProps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font" Target="fonts/font11.fntdata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219" Type="http://schemas.openxmlformats.org/officeDocument/2006/relationships/viewProps" Target="viewProps.xml"/><Relationship Id="rId3" Type="http://schemas.openxmlformats.org/officeDocument/2006/relationships/slide" Target="slides/slide1.xml"/><Relationship Id="rId214" Type="http://schemas.openxmlformats.org/officeDocument/2006/relationships/font" Target="fonts/font17.fntdata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font" Target="fonts/font12.fntdata"/><Relationship Id="rId190" Type="http://schemas.openxmlformats.org/officeDocument/2006/relationships/slide" Target="slides/slide188.xml"/><Relationship Id="rId204" Type="http://schemas.openxmlformats.org/officeDocument/2006/relationships/font" Target="fonts/font7.fntdata"/><Relationship Id="rId220" Type="http://schemas.openxmlformats.org/officeDocument/2006/relationships/theme" Target="theme/theme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font" Target="fonts/font13.fntdata"/><Relationship Id="rId215" Type="http://schemas.openxmlformats.org/officeDocument/2006/relationships/font" Target="fonts/font18.fntdata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font" Target="fonts/font3.fntdata"/><Relationship Id="rId16" Type="http://schemas.openxmlformats.org/officeDocument/2006/relationships/slide" Target="slides/slide14.xml"/><Relationship Id="rId221" Type="http://schemas.openxmlformats.org/officeDocument/2006/relationships/tableStyles" Target="tableStyles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font" Target="fonts/font14.fntdata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notesMaster" Target="notesMasters/notesMaster1.xml"/><Relationship Id="rId201" Type="http://schemas.openxmlformats.org/officeDocument/2006/relationships/font" Target="fonts/font4.fntdata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font" Target="fonts/font15.fntdata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font" Target="fonts/font1.fntdata"/><Relationship Id="rId202" Type="http://schemas.openxmlformats.org/officeDocument/2006/relationships/font" Target="fonts/font5.fntdata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font" Target="fonts/font1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font" Target="fonts/font2.fntdata"/><Relationship Id="rId203" Type="http://schemas.openxmlformats.org/officeDocument/2006/relationships/font" Target="fonts/font6.fntdata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g480f0dd0a7_0_1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7" name="Google Shape;2027;g480f0dd0a7_0_1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g5c73ed8f45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5" name="Google Shape;2105;g5c73ed8f45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g5c7bbbcbd1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8" name="Google Shape;2898;g5c7bbbcbd1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5" name="Google Shape;2905;g5c7bbbcbd1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6" name="Google Shape;2906;g5c7bbbcbd1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2" name="Google Shape;2912;g5c7bbbcbd1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3" name="Google Shape;2913;g5c7bbbcbd1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g5c7bbbcbd1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2" name="Google Shape;2922;g5c7bbbcbd1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0" name="Google Shape;2930;g5c7bbbcbd1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1" name="Google Shape;2931;g5c7bbbcbd1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9" name="Google Shape;2939;g5c7bbbcbd1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0" name="Google Shape;2940;g5c7bbbcbd1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8" name="Google Shape;2948;g5c7bbbcbd1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9" name="Google Shape;2949;g5c7bbbcbd1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7" name="Google Shape;2957;g5c7bbbcbd1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8" name="Google Shape;2958;g5c7bbbcbd1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6" name="Google Shape;2966;g5c7bbbcbd1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7" name="Google Shape;2967;g5c7bbbcbd1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5" name="Google Shape;2975;g5c7bbbcbd1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6" name="Google Shape;2976;g5c7bbbcbd1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g5c73ed8f4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4" name="Google Shape;2114;g5c73ed8f4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g5c7bbbcbd1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5" name="Google Shape;2985;g5c7bbbcbd1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3" name="Google Shape;2993;g5c7bbbcbd1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4" name="Google Shape;2994;g5c7bbbcbd1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g5c7bbbcbd1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3" name="Google Shape;3003;g5c7bbbcbd1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1" name="Google Shape;3011;g5c7bbbcbd1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2" name="Google Shape;3012;g5c7bbbcbd1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" name="Google Shape;3020;g5c7bbbcbd1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1" name="Google Shape;3021;g5c7bbbcbd1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9" name="Google Shape;3029;g5c7bbbcbd1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0" name="Google Shape;3030;g5c7bbbcbd1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8" name="Google Shape;3038;g5c7bbbcbd1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9" name="Google Shape;3039;g5c7bbbcbd1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7" name="Google Shape;3047;g5c7bbbcbd1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8" name="Google Shape;3048;g5c7bbbcbd1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g5c7bbbcbd1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7" name="Google Shape;3057;g5c7bbbcbd1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5" name="Google Shape;3065;g5c7bbbcbd1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6" name="Google Shape;3066;g5c7bbbcbd1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g5c73ed8f45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g5c73ed8f45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g5c7bbbcbd1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5" name="Google Shape;3075;g5c7bbbcbd1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g5c7bbbcbd1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4" name="Google Shape;3084;g5c7bbbcbd1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" name="Google Shape;3092;g5c7bbbcbd1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3" name="Google Shape;3093;g5c7bbbcbd1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1" name="Google Shape;3101;g5c7bbbcbd1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2" name="Google Shape;3102;g5c7bbbcbd1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g5c7bbbcbd1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1" name="Google Shape;3111;g5c7bbbcbd1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g5c7bbbcbd1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0" name="Google Shape;3120;g5c7bbbcbd1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8" name="Google Shape;3128;g5c7bbbcbd1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9" name="Google Shape;3129;g5c7bbbcbd1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7" name="Google Shape;3137;g5c7bbbcbd1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8" name="Google Shape;3138;g5c7bbbcbd1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6" name="Google Shape;3146;g5c7bbbcbd1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7" name="Google Shape;3147;g5c7bbbcbd1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g5c7bbbcbd1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6" name="Google Shape;3156;g5c7bbbcbd1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g5c73ed8f45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1" name="Google Shape;2131;g5c73ed8f45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" name="Google Shape;3164;g5c7bbbcbd1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5" name="Google Shape;3165;g5c7bbbcbd1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3" name="Google Shape;3173;g5c7bbbcbd1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4" name="Google Shape;3174;g5c7bbbcbd1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g5c7bbbcbd1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3" name="Google Shape;3183;g5c7bbbcbd1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g5c7bbbcbd1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2" name="Google Shape;3192;g5c7bbbcbd1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g5c7bbbcbd1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1" name="Google Shape;3201;g5c7bbbcbd1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5c7bbbcbd1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5c7bbbcbd1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g5c7bbbcbd1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9" name="Google Shape;3219;g5c7bbbcbd1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7" name="Google Shape;3227;g5c7bbbcbd1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8" name="Google Shape;3228;g5c7bbbcbd1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6" name="Google Shape;3236;g5c7bbbcbd1_0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7" name="Google Shape;3237;g5c7bbbcbd1_0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g5c7bbbcbd1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6" name="Google Shape;3246;g5c7bbbcbd1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g5c73ed8f4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0" name="Google Shape;2140;g5c73ed8f45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4" name="Google Shape;3254;g5c7bbbcbd1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5" name="Google Shape;3255;g5c7bbbcbd1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3" name="Google Shape;3263;g5c7bbbcbd1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4" name="Google Shape;3264;g5c7bbbcbd1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2" name="Google Shape;3272;g5c7bbbcbd1_0_1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3" name="Google Shape;3273;g5c7bbbcbd1_0_1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g5c7bbbcbd1_0_1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1" name="Google Shape;3281;g5c7bbbcbd1_0_1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g5c7bbbcbd1_0_1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0" name="Google Shape;3290;g5c7bbbcbd1_0_1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8" name="Google Shape;3298;g5c7bbbcbd1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9" name="Google Shape;3299;g5c7bbbcbd1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" name="Google Shape;3307;g5c7bbbcbd1_0_1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8" name="Google Shape;3308;g5c7bbbcbd1_0_1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6" name="Google Shape;3316;g5c7bbbcbd1_0_1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7" name="Google Shape;3317;g5c7bbbcbd1_0_1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5" name="Google Shape;3325;g5c7bbbcbd1_0_1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6" name="Google Shape;3326;g5c7bbbcbd1_0_1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4" name="Google Shape;3334;g5c7bbbcbd1_0_1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5" name="Google Shape;3335;g5c7bbbcbd1_0_1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g5c73ed8f45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9" name="Google Shape;2149;g5c73ed8f45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3" name="Google Shape;3343;g5c7bbbcbd1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4" name="Google Shape;3344;g5c7bbbcbd1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g5c7bbbcbd1_0_1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3" name="Google Shape;3353;g5c7bbbcbd1_0_1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1" name="Google Shape;3361;g5c7bbbcbd1_0_1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2" name="Google Shape;3362;g5c7bbbcbd1_0_1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0" name="Google Shape;3370;g5c7bbbcbd1_0_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1" name="Google Shape;3371;g5c7bbbcbd1_0_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8" name="Google Shape;3378;g5c7bbbcbd1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9" name="Google Shape;3379;g5c7bbbcbd1_0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5" name="Google Shape;3385;g5c7bbbcbd1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6" name="Google Shape;3386;g5c7bbbcbd1_0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4" name="Google Shape;3394;g5c7bbbcbd1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5" name="Google Shape;3395;g5c7bbbcbd1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3" name="Google Shape;3403;g5c7bbbcbd1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4" name="Google Shape;3404;g5c7bbbcbd1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g5c7bbbcbd1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3" name="Google Shape;3413;g5c7bbbcbd1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1" name="Google Shape;3421;g5c7bbbcbd1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2" name="Google Shape;3422;g5c7bbbcbd1_0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g5c73ed8f45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8" name="Google Shape;2158;g5c73ed8f45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" name="Google Shape;3430;g5c7bbbcbd1_0_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1" name="Google Shape;3431;g5c7bbbcbd1_0_8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g5c7bbbcbd1_0_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0" name="Google Shape;3440;g5c7bbbcbd1_0_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g5c7bbbcbd1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9" name="Google Shape;3449;g5c7bbbcbd1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7" name="Google Shape;3457;g5c7bbbcbd1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8" name="Google Shape;3458;g5c7bbbcbd1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6" name="Google Shape;3466;g5c7bbbcbd1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7" name="Google Shape;3467;g5c7bbbcbd1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5" name="Google Shape;3475;g5c7bbbcbd1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6" name="Google Shape;3476;g5c7bbbcbd1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g5c7bbbcbd1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5" name="Google Shape;3485;g5c7bbbcbd1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3" name="Google Shape;3493;g5c7bbbcbd1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4" name="Google Shape;3494;g5c7bbbcbd1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" name="Google Shape;3502;g5c7bbbcbd1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3" name="Google Shape;3503;g5c7bbbcbd1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g5c7bbbcbd1_0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2" name="Google Shape;3512;g5c7bbbcbd1_0_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g5c73ed8f45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7" name="Google Shape;2167;g5c73ed8f45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0" name="Google Shape;3520;g5c7bbbcbd1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1" name="Google Shape;3521;g5c7bbbcbd1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9" name="Google Shape;3529;g5c7bbbcbd1_0_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0" name="Google Shape;3530;g5c7bbbcbd1_0_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g5c7bbbcbd1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9" name="Google Shape;3539;g5c7bbbcbd1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7" name="Google Shape;3547;g5c7bbbcbd1_0_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8" name="Google Shape;3548;g5c7bbbcbd1_0_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6" name="Google Shape;3556;g5c7bbbcbd1_0_6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7" name="Google Shape;3557;g5c7bbbcbd1_0_6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g5c7bbbcbd1_0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6" name="Google Shape;3566;g5c7bbbcbd1_0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4" name="Google Shape;3574;g5c7bbbcbd1_0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5" name="Google Shape;3575;g5c7bbbcbd1_0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3" name="Google Shape;3583;g5c7bbbcbd1_0_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4" name="Google Shape;3584;g5c7bbbcbd1_0_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2" name="Google Shape;3592;g5c7bbbcbd1_0_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3" name="Google Shape;3593;g5c7bbbcbd1_0_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1" name="Google Shape;3601;g5c7bbbcbd1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2" name="Google Shape;3602;g5c7bbbcbd1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5c73ed8f4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5c73ed8f4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0" name="Google Shape;3610;g5c7bbbcbd1_0_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1" name="Google Shape;3611;g5c7bbbcbd1_0_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9" name="Google Shape;3619;g5c7bbbcbd1_0_7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0" name="Google Shape;3620;g5c7bbbcbd1_0_7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8" name="Google Shape;3628;g5c7bbbcbd1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9" name="Google Shape;3629;g5c7bbbcbd1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7" name="Google Shape;3637;g5c7bbbcbd1_0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8" name="Google Shape;3638;g5c7bbbcbd1_0_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6" name="Google Shape;3646;g5c7bbbcbd1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7" name="Google Shape;3647;g5c7bbbcbd1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g5c7bbbcbd1_0_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6" name="Google Shape;3656;g5c7bbbcbd1_0_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4" name="Google Shape;3664;g5c7bbbcbd1_0_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5" name="Google Shape;3665;g5c7bbbcbd1_0_7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3" name="Google Shape;3673;g5c7bbbcbd1_0_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4" name="Google Shape;3674;g5c7bbbcbd1_0_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2" name="Google Shape;3682;g5c7bbbcbd1_0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3" name="Google Shape;3683;g5c7bbbcbd1_0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1" name="Google Shape;3691;g5c7bbbcbd1_0_7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2" name="Google Shape;3692;g5c7bbbcbd1_0_7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g5c73ed8f45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5" name="Google Shape;2185;g5c73ed8f45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0" name="Google Shape;3700;g5c7bbbcbd1_0_8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1" name="Google Shape;3701;g5c7bbbcbd1_0_8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9" name="Google Shape;3709;g5c7bbbcbd1_0_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0" name="Google Shape;3710;g5c7bbbcbd1_0_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8" name="Google Shape;3718;g5c7bbbcbd1_0_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9" name="Google Shape;3719;g5c7bbbcbd1_0_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" name="Google Shape;3727;g5c7bbbcbd1_0_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8" name="Google Shape;3728;g5c7bbbcbd1_0_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6" name="Google Shape;3736;g5c7bbbcbd1_0_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7" name="Google Shape;3737;g5c7bbbcbd1_0_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52254a76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3" name="Google Shape;2033;g52254a76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g5c73ed8f45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4" name="Google Shape;2194;g5c73ed8f45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g5c73ed8f4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2" name="Google Shape;2202;g5c73ed8f45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g5c73ed8f45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1" name="Google Shape;2211;g5c73ed8f45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g5c73ed8f45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0" name="Google Shape;2220;g5c73ed8f45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5c73ed8f4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" name="Google Shape;2229;g5c73ed8f4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g5c73ed8f45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8" name="Google Shape;2238;g5c73ed8f45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g5c73ed8f45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7" name="Google Shape;2247;g5c73ed8f45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g5c73ed8f45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6" name="Google Shape;2256;g5c73ed8f45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g5c73ed8f45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5" name="Google Shape;2265;g5c73ed8f45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g5c73ed8f45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4" name="Google Shape;2274;g5c73ed8f45_1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Google Shape;2044;g5c4efb417f_0_2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5" name="Google Shape;2045;g5c4efb417f_0_25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g5c73ed8f45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3" name="Google Shape;2283;g5c73ed8f45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5c73ed8f45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5c73ed8f45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g5c73ed8f45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1" name="Google Shape;2301;g5c73ed8f45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g5c73ed8f45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0" name="Google Shape;2310;g5c73ed8f45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g5c73ed8f45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9" name="Google Shape;2319;g5c73ed8f45_1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g5c73ed8f45_1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8" name="Google Shape;2328;g5c73ed8f45_1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g5c73ed8f45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7" name="Google Shape;2337;g5c73ed8f45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Google Shape;2345;g5c73ed8f45_1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6" name="Google Shape;2346;g5c73ed8f45_1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g5c73ed8f45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5" name="Google Shape;2355;g5c73ed8f45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g5c73ed8f45_1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4" name="Google Shape;2364;g5c73ed8f45_1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g5c57f10e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4" name="Google Shape;2054;g5c57f10e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g5c73ed8f45_1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3" name="Google Shape;2373;g5c73ed8f45_1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g5c73ed8f45_1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2" name="Google Shape;2382;g5c73ed8f45_1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g5c73ed8f45_1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1" name="Google Shape;2391;g5c73ed8f45_1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g5c73ed8f45_1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0" name="Google Shape;2400;g5c73ed8f45_1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g5c73ed8f45_1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9" name="Google Shape;2409;g5c73ed8f45_1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g5c73ed8f45_1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8" name="Google Shape;2418;g5c73ed8f45_1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g5c73ed8f45_1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7" name="Google Shape;2427;g5c73ed8f45_1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g5c73ed8f45_1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6" name="Google Shape;2436;g5c73ed8f45_1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4" name="Google Shape;2444;g5c73ed8f45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5" name="Google Shape;2445;g5c73ed8f45_1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g5c73ed8f45_1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4" name="Google Shape;2454;g5c73ed8f45_1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g5c57f10e67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2" name="Google Shape;2062;g5c57f10e67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Google Shape;2462;g5c73ed8f45_1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3" name="Google Shape;2463;g5c73ed8f45_1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g5c73ed8f45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2" name="Google Shape;2472;g5c73ed8f45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Google Shape;2480;g5c73ed8f45_1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1" name="Google Shape;2481;g5c73ed8f45_1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g5c73ed8f45_1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0" name="Google Shape;2490;g5c73ed8f45_1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g5c73ed8f45_1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9" name="Google Shape;2499;g5c73ed8f45_1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g5c73ed8f45_1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8" name="Google Shape;2508;g5c73ed8f45_1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g5c73ed8f45_1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7" name="Google Shape;2517;g5c73ed8f45_1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5c73ed8f45_1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6" name="Google Shape;2526;g5c73ed8f45_1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g5c73ed8f45_1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5" name="Google Shape;2535;g5c73ed8f45_1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g5c73ed8f45_1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3" name="Google Shape;2543;g5c73ed8f45_1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5c4efb41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9" name="Google Shape;2069;g5c4efb41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g5c73ed8f45_1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2" name="Google Shape;2552;g5c73ed8f45_1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g5c73ed8f45_1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1" name="Google Shape;2561;g5c73ed8f45_1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9" name="Google Shape;2569;g5c7bbbcbd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0" name="Google Shape;2570;g5c7bbbcbd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g5c7bbbcbd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9" name="Google Shape;2579;g5c7bbbcbd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g5c7bbbcb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8" name="Google Shape;2588;g5c7bbbcb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6" name="Google Shape;2596;g5c7bbbcbd1_0_8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7" name="Google Shape;2597;g5c7bbbcbd1_0_8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3" name="Google Shape;2603;g5c7bbbcbd1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4" name="Google Shape;2604;g5c7bbbcbd1_0_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3" name="Google Shape;2613;g5c7bbbcbd1_0_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4" name="Google Shape;2614;g5c7bbbcbd1_0_8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Google Shape;2623;g5c7bbbcbd1_0_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4" name="Google Shape;2624;g5c7bbbcbd1_0_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4" name="Google Shape;2634;g5c7bbbcbd1_0_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5" name="Google Shape;2635;g5c7bbbcbd1_0_9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g5c73ed8f4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8" name="Google Shape;2078;g5c73ed8f4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3" name="Google Shape;2643;g5c7bbbcbd1_0_9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4" name="Google Shape;2644;g5c7bbbcbd1_0_9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Google Shape;2650;g5c7bbbcbd1_0_9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1" name="Google Shape;2651;g5c7bbbcbd1_0_9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g5c7bbbcb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0" name="Google Shape;2660;g5c7bbbcbd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7" name="Google Shape;2667;g5c7bbbcbd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8" name="Google Shape;2668;g5c7bbbcbd1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Google Shape;2674;g5c7bbbcbd1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5" name="Google Shape;2675;g5c7bbbcbd1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" name="Google Shape;2682;g5c7bbbcbd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3" name="Google Shape;2683;g5c7bbbcbd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g5c7bbbcbd1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2" name="Google Shape;2692;g5c7bbbcbd1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9" name="Google Shape;2699;g5c7bbbcbd1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0" name="Google Shape;2700;g5c7bbbcbd1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g5c7bbbcbd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9" name="Google Shape;2709;g5c7bbbcbd1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6" name="Google Shape;2716;g5c7bbbcbd1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7" name="Google Shape;2717;g5c7bbbcbd1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5c73ed8f4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5c73ed8f4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g5c7bbbcbd1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6" name="Google Shape;2726;g5c7bbbcbd1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3" name="Google Shape;2733;g5c7bbbcbd1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4" name="Google Shape;2734;g5c7bbbcbd1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2" name="Google Shape;2742;g5c7bbbcbd1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3" name="Google Shape;2743;g5c7bbbcbd1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0" name="Google Shape;2750;g5c7bbbcbd1_0_9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1" name="Google Shape;2751;g5c7bbbcbd1_0_9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9" name="Google Shape;2759;g5c7bbbcbd1_0_9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0" name="Google Shape;2760;g5c7bbbcbd1_0_9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6" name="Google Shape;2766;g5c7bbbcbd1_0_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7" name="Google Shape;2767;g5c7bbbcbd1_0_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g5c7bbbcbd1_0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6" name="Google Shape;2776;g5c7bbbcbd1_0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4" name="Google Shape;2784;g5c7bbbcbd1_0_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5" name="Google Shape;2785;g5c7bbbcbd1_0_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3" name="Google Shape;2793;g5c7bbbcbd1_0_1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4" name="Google Shape;2794;g5c7bbbcbd1_0_1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2" name="Google Shape;2802;g5c7bbbcbd1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3" name="Google Shape;2803;g5c7bbbcbd1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g5c73ed8f4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6" name="Google Shape;2096;g5c73ed8f4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1" name="Google Shape;2811;g5c7bbbcbd1_0_1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2" name="Google Shape;2812;g5c7bbbcbd1_0_1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0" name="Google Shape;2820;g5c7bbbcbd1_0_1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1" name="Google Shape;2821;g5c7bbbcbd1_0_10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9" name="Google Shape;2829;g5c7bbbcbd1_0_1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0" name="Google Shape;2830;g5c7bbbcbd1_0_1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" name="Google Shape;2836;g5c7bbbcbd1_0_10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7" name="Google Shape;2837;g5c7bbbcbd1_0_10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5" name="Google Shape;2845;g5c7bbbcbd1_0_1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6" name="Google Shape;2846;g5c7bbbcbd1_0_1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g5c7bbbcbd1_0_10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5" name="Google Shape;2855;g5c7bbbcbd1_0_10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g5c7bbbcbd1_0_1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4" name="Google Shape;2864;g5c7bbbcbd1_0_1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2" name="Google Shape;2872;g5c7bbbcbd1_0_1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3" name="Google Shape;2873;g5c7bbbcbd1_0_1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1" name="Google Shape;2881;g5c7bbbcbd1_0_1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2" name="Google Shape;2882;g5c7bbbcbd1_0_1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g5c7bbbcbd1_0_1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9" name="Google Shape;2889;g5c7bbbcbd1_0_1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10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2" name="Google Shape;2022;p10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3" name="Google Shape;2023;p10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24" name="Google Shape;2024;p10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 txBox="1">
            <a:spLocks noGrp="1"/>
          </p:cNvSpPr>
          <p:nvPr>
            <p:ph type="subTitle" idx="7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7" name="Google Shape;357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58" name="Google Shape;35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9" name="Google Shape;35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0" name="Google Shape;360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63" name="Google Shape;363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26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26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8" name="Google Shape;468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" name="Google Shape;470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6" name="Google Shape;496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8" name="Google Shape;498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6" name="Google Shape;596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6" name="Google Shape;616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8" name="Google Shape;61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8" name="Google Shape;638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0" name="Google Shape;64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0" name="Google Shape;660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2" name="Google Shape;662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7" name="Google Shape;687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0" name="Google Shape;710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5" name="Google Shape;735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7" name="Google Shape;737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2" name="Google Shape;762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8" name="Google Shape;788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6" name="Google Shape;816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8" name="Google Shape;818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6" name="Google Shape;846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1" name="Google Shape;871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3" name="Google Shape;873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6" name="Google Shape;9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8" name="Google Shape;998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2" name="Google Shape;1002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3" name="Google Shape;1003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4" name="Google Shape;10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7" name="Google Shape;100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5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2" name="Google Shape;1012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4" name="Google Shape;1014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5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19" name="Google Shape;1019;p5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5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021" name="Google Shape;1021;p5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22" name="Google Shape;102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3" name="Google Shape;1023;p5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4" name="Google Shape;1024;p5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5" name="Google Shape;1025;p5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26" name="Google Shape;102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5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9" name="Google Shape;1029;p5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5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31" name="Google Shape;10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2" name="Google Shape;1032;p5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3" name="Google Shape;1033;p5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4" name="Google Shape;1034;p5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35" name="Google Shape;103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p5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9" name="Google Shape;1039;p5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5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1" name="Google Shape;104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2" name="Google Shape;1042;p5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5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4" name="Google Shape;1044;p5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45" name="Google Shape;104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5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Google Shape;1048;p5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9" name="Google Shape;1049;p5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0" name="Google Shape;105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51" name="Google Shape;105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53" name="Google Shape;1053;p5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4" name="Google Shape;1054;p5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5" name="Google Shape;1055;p5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056" name="Google Shape;1056;p5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0" name="Google Shape;1060;p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1" name="Google Shape;1061;p57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2" name="Google Shape;1062;p5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p5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58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6" name="Google Shape;1066;p5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7" name="Google Shape;1067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0" name="Google Shape;1070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71" name="Google Shape;1071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2" name="Google Shape;1072;p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73" name="Google Shape;1073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4" name="Google Shape;1074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5" name="Google Shape;1075;p59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60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9" name="Google Shape;1079;p60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80" name="Google Shape;1080;p60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1" name="Google Shape;1081;p60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2" name="Google Shape;1082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83" name="Google Shape;1083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4" name="Google Shape;1084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5" name="Google Shape;1085;p6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7" name="Google Shape;1087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61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89" name="Google Shape;1089;p61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1" name="Google Shape;1091;p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6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6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6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7" name="Google Shape;1097;p62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98" name="Google Shape;1098;p6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99" name="Google Shape;1099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62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Google Shape;1102;p6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4" name="Google Shape;110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6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6" name="Google Shape;1106;p6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7" name="Google Shape;1107;p63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9" name="Google Shape;1109;p6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0" name="Google Shape;1110;p6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1" name="Google Shape;1111;p63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3" name="Google Shape;1113;p64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15" name="Google Shape;1115;p6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6" name="Google Shape;1116;p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7" name="Google Shape;1117;p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8" name="Google Shape;1118;p64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19" name="Google Shape;1119;p6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0" name="Google Shape;1120;p64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1" name="Google Shape;1121;p64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3" name="Google Shape;1123;p6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6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5" name="Google Shape;112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7" name="Google Shape;1127;p65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8" name="Google Shape;1128;p65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9" name="Google Shape;1129;p6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0" name="Google Shape;1130;p6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31" name="Google Shape;1131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66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4" name="Google Shape;1134;p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35" name="Google Shape;1135;p6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6" name="Google Shape;1136;p66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37" name="Google Shape;1137;p66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8" name="Google Shape;1138;p66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39" name="Google Shape;1139;p6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0" name="Google Shape;1140;p6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41" name="Google Shape;1141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3" name="Google Shape;1143;p6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67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5" name="Google Shape;1145;p67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6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7" name="Google Shape;114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9" name="Google Shape;1149;p67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0" name="Google Shape;1150;p6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1" name="Google Shape;1151;p6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2" name="Google Shape;1152;p67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68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55" name="Google Shape;1155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56" name="Google Shape;1156;p6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57" name="Google Shape;1157;p68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9" name="Google Shape;1159;p68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60" name="Google Shape;1160;p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1" name="Google Shape;1161;p68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2" name="Google Shape;1162;p6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6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6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67" name="Google Shape;1167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8" name="Google Shape;1168;p6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69" name="Google Shape;1169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0" name="Google Shape;1170;p6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171" name="Google Shape;1171;p69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72" name="Google Shape;1172;p6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3" name="Google Shape;1173;p6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4" name="Google Shape;1174;p69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75" name="Google Shape;1175;p6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6" name="Google Shape;1176;p6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69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78" name="Google Shape;1178;p6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9" name="Google Shape;1179;p6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0" name="Google Shape;1180;p69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81" name="Google Shape;1181;p6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2" name="Google Shape;1182;p6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3" name="Google Shape;1183;p69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4" name="Google Shape;1184;p6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p6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6" name="Google Shape;1186;p6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69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8" name="Google Shape;1188;p69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9" name="Google Shape;1189;p69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7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3" name="Google Shape;1193;p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94" name="Google Shape;1194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5" name="Google Shape;1195;p7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96" name="Google Shape;1196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7" name="Google Shape;1197;p7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198" name="Google Shape;1198;p70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199" name="Google Shape;1199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0" name="Google Shape;1200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1" name="Google Shape;1201;p70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02" name="Google Shape;1202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3" name="Google Shape;1203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4" name="Google Shape;1204;p70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05" name="Google Shape;1205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6" name="Google Shape;1206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" name="Google Shape;1207;p70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08" name="Google Shape;1208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9" name="Google Shape;1209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0" name="Google Shape;1210;p70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1" name="Google Shape;1211;p7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7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" name="Google Shape;1213;p7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7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5" name="Google Shape;1215;p70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6" name="Google Shape;1216;p70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17" name="Google Shape;1217;p70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18" name="Google Shape;1218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9" name="Google Shape;1219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0" name="Google Shape;1220;p7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7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7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5" name="Google Shape;1225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26" name="Google Shape;1226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7" name="Google Shape;1227;p7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28" name="Google Shape;1228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9" name="Google Shape;1229;p7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30" name="Google Shape;1230;p7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31" name="Google Shape;1231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2" name="Google Shape;1232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3" name="Google Shape;1233;p7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4" name="Google Shape;1234;p7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5" name="Google Shape;1235;p7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36" name="Google Shape;1236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7" name="Google Shape;1237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8" name="Google Shape;1238;p7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9" name="Google Shape;1239;p7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40" name="Google Shape;1240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1" name="Google Shape;1241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2" name="Google Shape;1242;p7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3" name="Google Shape;1243;p7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44" name="Google Shape;1244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5" name="Google Shape;1245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6" name="Google Shape;1246;p7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7" name="Google Shape;1247;p7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48" name="Google Shape;1248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9" name="Google Shape;1249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0" name="Google Shape;1250;p7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1" name="Google Shape;1251;p7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52" name="Google Shape;1252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3" name="Google Shape;1253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4" name="Google Shape;1254;p71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5" name="Google Shape;1255;p71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6" name="Google Shape;1256;p7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7" name="Google Shape;1257;p71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8" name="Google Shape;1258;p71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7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2" name="Google Shape;1262;p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63" name="Google Shape;1263;p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4" name="Google Shape;1264;p7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65" name="Google Shape;1265;p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6" name="Google Shape;1266;p7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67" name="Google Shape;1267;p7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68" name="Google Shape;1268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9" name="Google Shape;1269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0" name="Google Shape;1270;p72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1" name="Google Shape;1271;p7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2" name="Google Shape;1272;p7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73" name="Google Shape;1273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4" name="Google Shape;1274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5" name="Google Shape;1275;p7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6" name="Google Shape;1276;p7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77" name="Google Shape;1277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8" name="Google Shape;1278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9" name="Google Shape;1279;p7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0" name="Google Shape;1280;p7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81" name="Google Shape;1281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2" name="Google Shape;1282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3" name="Google Shape;1283;p7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4" name="Google Shape;1284;p7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85" name="Google Shape;1285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6" name="Google Shape;1286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7" name="Google Shape;1287;p7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8" name="Google Shape;1288;p7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89" name="Google Shape;1289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0" name="Google Shape;1290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1" name="Google Shape;1291;p72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2" name="Google Shape;1292;p72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7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72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72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73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" name="Google Shape;1298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9" name="Google Shape;1299;p7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00" name="Google Shape;1300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1" name="Google Shape;1301;p7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02" name="Google Shape;1302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3" name="Google Shape;1303;p7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304" name="Google Shape;1304;p73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05" name="Google Shape;130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06" name="Google Shape;130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7" name="Google Shape;1307;p7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8" name="Google Shape;1308;p73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9" name="Google Shape;1309;p73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10" name="Google Shape;1310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1" name="Google Shape;1311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2" name="Google Shape;1312;p73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3" name="Google Shape;1313;p73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4" name="Google Shape;1314;p73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15" name="Google Shape;131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6" name="Google Shape;131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7" name="Google Shape;1317;p7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8" name="Google Shape;1318;p73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9" name="Google Shape;1319;p73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20" name="Google Shape;1320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1" name="Google Shape;1321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2" name="Google Shape;1322;p73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3" name="Google Shape;1323;p73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4" name="Google Shape;1324;p73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25" name="Google Shape;132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6" name="Google Shape;132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7" name="Google Shape;1327;p73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8" name="Google Shape;1328;p73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9" name="Google Shape;1329;p73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30" name="Google Shape;1330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1" name="Google Shape;1331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2" name="Google Shape;1332;p7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3" name="Google Shape;1333;p73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4" name="Google Shape;1334;p73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35" name="Google Shape;133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6" name="Google Shape;133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7" name="Google Shape;1337;p7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0" name="Google Shape;1340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41" name="Google Shape;1341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2" name="Google Shape;1342;p7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43" name="Google Shape;1343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4" name="Google Shape;1344;p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5" name="Google Shape;1345;p7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6" name="Google Shape;1346;p7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47" name="Google Shape;1347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8" name="Google Shape;1348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9" name="Google Shape;1349;p7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7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1" name="Google Shape;1351;p7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52" name="Google Shape;1352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3" name="Google Shape;1353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4" name="Google Shape;1354;p7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5" name="Google Shape;1355;p7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6" name="Google Shape;1356;p7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57" name="Google Shape;1357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8" name="Google Shape;1358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9" name="Google Shape;1359;p7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0" name="Google Shape;1360;p7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1" name="Google Shape;1361;p7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362" name="Google Shape;1362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3" name="Google Shape;1363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4" name="Google Shape;1364;p7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5" name="Google Shape;1365;p7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6" name="Google Shape;1366;p7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367" name="Google Shape;1367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8" name="Google Shape;1368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9" name="Google Shape;1369;p74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0" name="Google Shape;1370;p7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1" name="Google Shape;1371;p7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372" name="Google Shape;1372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3" name="Google Shape;1373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4" name="Google Shape;1374;p74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5" name="Google Shape;1375;p7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6" name="Google Shape;1376;p7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377" name="Google Shape;1377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8" name="Google Shape;1378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74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0" name="Google Shape;1380;p7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1" name="Google Shape;1381;p7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382" name="Google Shape;1382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3" name="Google Shape;1383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4" name="Google Shape;1384;p74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7" name="Google Shape;1387;p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88" name="Google Shape;1388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9" name="Google Shape;1389;p7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90" name="Google Shape;1390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1" name="Google Shape;1391;p7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7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3" name="Google Shape;1393;p7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94" name="Google Shape;1394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5" name="Google Shape;1395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6" name="Google Shape;1396;p7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7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8" name="Google Shape;1398;p7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99" name="Google Shape;1399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0" name="Google Shape;1400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1" name="Google Shape;1401;p7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2" name="Google Shape;1402;p7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3" name="Google Shape;1403;p7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04" name="Google Shape;1404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5" name="Google Shape;1405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6" name="Google Shape;1406;p7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7" name="Google Shape;1407;p7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8" name="Google Shape;1408;p7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09" name="Google Shape;1409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0" name="Google Shape;1410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1" name="Google Shape;1411;p7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2" name="Google Shape;1412;p7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3" name="Google Shape;1413;p7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14" name="Google Shape;1414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5" name="Google Shape;1415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6" name="Google Shape;1416;p75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7" name="Google Shape;1417;p7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8" name="Google Shape;1418;p7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19" name="Google Shape;1419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0" name="Google Shape;1420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1" name="Google Shape;1421;p75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2" name="Google Shape;1422;p7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3" name="Google Shape;1423;p7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24" name="Google Shape;1424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5" name="Google Shape;1425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6" name="Google Shape;1426;p7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7" name="Google Shape;1427;p7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8" name="Google Shape;1428;p7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29" name="Google Shape;1429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0" name="Google Shape;1430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1" name="Google Shape;1431;p7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4" name="Google Shape;1434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35" name="Google Shape;1435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6" name="Google Shape;1436;p7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37" name="Google Shape;1437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8" name="Google Shape;1438;p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39" name="Google Shape;1439;p76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40" name="Google Shape;1440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1" name="Google Shape;1441;p7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2" name="Google Shape;1442;p76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3" name="Google Shape;1443;p76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44" name="Google Shape;1444;p76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45" name="Google Shape;1445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6" name="Google Shape;1446;p7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7" name="Google Shape;1447;p76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76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49" name="Google Shape;1449;p76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50" name="Google Shape;1450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1" name="Google Shape;1451;p7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2" name="Google Shape;1452;p76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3" name="Google Shape;1453;p76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5" name="Google Shape;1455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56" name="Google Shape;1456;p77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7" name="Google Shape;1457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58" name="Google Shape;1458;p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59" name="Google Shape;1459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0" name="Google Shape;1460;p7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1" name="Google Shape;1461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2" name="Google Shape;1462;p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63" name="Google Shape;1463;p77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464" name="Google Shape;146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5" name="Google Shape;1465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6" name="Google Shape;1466;p77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7" name="Google Shape;1467;p77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8" name="Google Shape;1468;p77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9" name="Google Shape;1469;p77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470" name="Google Shape;1470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1" name="Google Shape;1471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2" name="Google Shape;1472;p77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3" name="Google Shape;1473;p77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6" name="Google Shape;1476;p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77" name="Google Shape;1477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8" name="Google Shape;1478;p7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79" name="Google Shape;1479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0" name="Google Shape;1480;p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1" name="Google Shape;1481;p78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2" name="Google Shape;1482;p78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78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78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78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78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7" name="Google Shape;1487;p78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8" name="Google Shape;1488;p78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78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78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" name="Google Shape;1491;p78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78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3" name="Google Shape;1493;p78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4" name="Google Shape;1494;p78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78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6" name="Google Shape;1496;p78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7" name="Google Shape;1497;p78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8" name="Google Shape;1498;p78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9" name="Google Shape;1499;p78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0" name="Google Shape;1500;p78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7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4" name="Google Shape;1504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5" name="Google Shape;1505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6" name="Google Shape;1506;p7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07" name="Google Shape;1507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8" name="Google Shape;1508;p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9" name="Google Shape;1509;p7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0" name="Google Shape;1510;p7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7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7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Google Shape;1513;p7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4" name="Google Shape;1514;p7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5" name="Google Shape;1515;p7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16" name="Google Shape;1516;p7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7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8" name="Google Shape;1518;p7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9" name="Google Shape;1519;p7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8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2" name="Google Shape;1522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3" name="Google Shape;1523;p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24" name="Google Shape;1524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5" name="Google Shape;1525;p8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26" name="Google Shape;1526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7" name="Google Shape;1527;p8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8" name="Google Shape;1528;p8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9" name="Google Shape;1529;p8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0" name="Google Shape;1530;p8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8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8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3" name="Google Shape;1533;p8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4" name="Google Shape;1534;p8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35" name="Google Shape;1535;p8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8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8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8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8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1" name="Google Shape;1541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2" name="Google Shape;1542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43" name="Google Shape;1543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4" name="Google Shape;1544;p8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45" name="Google Shape;1545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6" name="Google Shape;1546;p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7" name="Google Shape;1547;p8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8" name="Google Shape;1548;p8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9" name="Google Shape;1549;p8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0" name="Google Shape;1550;p8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1" name="Google Shape;1551;p8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2" name="Google Shape;1552;p8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3" name="Google Shape;1553;p8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54" name="Google Shape;1554;p8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8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" name="Google Shape;1556;p8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8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8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0" name="Google Shape;1560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1" name="Google Shape;1561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62" name="Google Shape;1562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3" name="Google Shape;1563;p8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64" name="Google Shape;1564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5" name="Google Shape;1565;p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6" name="Google Shape;1566;p8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7" name="Google Shape;1567;p8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8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8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8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1" name="Google Shape;1571;p8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2" name="Google Shape;1572;p8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73" name="Google Shape;1573;p8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p8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5" name="Google Shape;1575;p8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6" name="Google Shape;1576;p8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8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9" name="Google Shape;1579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0" name="Google Shape;1580;p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81" name="Google Shape;1581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2" name="Google Shape;1582;p8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83" name="Google Shape;1583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4" name="Google Shape;1584;p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5" name="Google Shape;1585;p8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6" name="Google Shape;1586;p8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" name="Google Shape;1587;p8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8" name="Google Shape;1588;p8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9" name="Google Shape;1589;p8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0" name="Google Shape;1590;p8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1" name="Google Shape;1591;p8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2" name="Google Shape;1592;p8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3" name="Google Shape;1593;p8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94" name="Google Shape;1594;p8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8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8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8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8" name="Google Shape;1598;p8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8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1" name="Google Shape;1601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2" name="Google Shape;1602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03" name="Google Shape;1603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4" name="Google Shape;1604;p8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05" name="Google Shape;1605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6" name="Google Shape;1606;p8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7" name="Google Shape;1607;p8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8" name="Google Shape;1608;p8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9" name="Google Shape;1609;p8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8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1" name="Google Shape;1611;p8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2" name="Google Shape;1612;p8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3" name="Google Shape;1613;p8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4" name="Google Shape;1614;p8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5" name="Google Shape;1615;p8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16" name="Google Shape;1616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Google Shape;1618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9" name="Google Shape;1619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0" name="Google Shape;1620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8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3" name="Google Shape;1623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4" name="Google Shape;1624;p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25" name="Google Shape;1625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6" name="Google Shape;1626;p8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27" name="Google Shape;1627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8" name="Google Shape;1628;p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9" name="Google Shape;1629;p8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0" name="Google Shape;1630;p8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" name="Google Shape;1631;p8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2" name="Google Shape;1632;p8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3" name="Google Shape;1633;p8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4" name="Google Shape;1634;p8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5" name="Google Shape;1635;p8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6" name="Google Shape;1636;p8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8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38" name="Google Shape;1638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Google Shape;1639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0" name="Google Shape;1640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1" name="Google Shape;1641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Google Shape;1642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8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5" name="Google Shape;1645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6" name="Google Shape;1646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47" name="Google Shape;1647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8" name="Google Shape;1648;p8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9" name="Google Shape;1649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0" name="Google Shape;1650;p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1" name="Google Shape;1651;p8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2" name="Google Shape;1652;p8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3" name="Google Shape;1653;p8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4" name="Google Shape;1654;p8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8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6" name="Google Shape;1656;p8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7" name="Google Shape;1657;p8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8" name="Google Shape;1658;p8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9" name="Google Shape;1659;p8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60" name="Google Shape;1660;p8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8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2" name="Google Shape;1662;p8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3" name="Google Shape;1663;p8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4" name="Google Shape;1664;p8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8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7" name="Google Shape;1667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8" name="Google Shape;1668;p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69" name="Google Shape;1669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0" name="Google Shape;1670;p8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1" name="Google Shape;1671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2" name="Google Shape;1672;p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3" name="Google Shape;1673;p8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4" name="Google Shape;1674;p8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" name="Google Shape;1675;p8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6" name="Google Shape;1676;p8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7" name="Google Shape;1677;p8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8" name="Google Shape;1678;p8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9" name="Google Shape;1679;p8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0" name="Google Shape;1680;p8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1" name="Google Shape;1681;p8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2" name="Google Shape;1682;p8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3" name="Google Shape;1683;p8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84" name="Google Shape;1684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8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6" name="Google Shape;1686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7" name="Google Shape;1687;p8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8" name="Google Shape;1688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8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8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2" name="Google Shape;1692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3" name="Google Shape;1693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94" name="Google Shape;1694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5" name="Google Shape;1695;p8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96" name="Google Shape;1696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7" name="Google Shape;1697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8" name="Google Shape;1698;p8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9" name="Google Shape;1699;p8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0" name="Google Shape;1700;p8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1" name="Google Shape;1701;p8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2" name="Google Shape;1702;p8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3" name="Google Shape;1703;p8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4" name="Google Shape;1704;p8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5" name="Google Shape;1705;p8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6" name="Google Shape;1706;p8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7" name="Google Shape;1707;p8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8" name="Google Shape;1708;p8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09" name="Google Shape;1709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0" name="Google Shape;1710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Google Shape;1711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2" name="Google Shape;1712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3" name="Google Shape;1713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8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7" name="Google Shape;1717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8" name="Google Shape;1718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19" name="Google Shape;1719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0" name="Google Shape;1720;p8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21" name="Google Shape;1721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2" name="Google Shape;1722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3" name="Google Shape;1723;p8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4" name="Google Shape;1724;p8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5" name="Google Shape;1725;p8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6" name="Google Shape;1726;p8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8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8" name="Google Shape;1728;p8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9" name="Google Shape;1729;p8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0" name="Google Shape;1730;p8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1" name="Google Shape;1731;p8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2" name="Google Shape;1732;p8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3" name="Google Shape;1733;p8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34" name="Google Shape;1734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6" name="Google Shape;1736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7" name="Google Shape;1737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9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2" name="Google Shape;1742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3" name="Google Shape;1743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44" name="Google Shape;1744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5" name="Google Shape;1745;p9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46" name="Google Shape;1746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7" name="Google Shape;1747;p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8" name="Google Shape;1748;p9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9" name="Google Shape;1749;p9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p9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1" name="Google Shape;1751;p9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2" name="Google Shape;1752;p9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9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9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5" name="Google Shape;1755;p9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6" name="Google Shape;1756;p9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7" name="Google Shape;1757;p9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8" name="Google Shape;1758;p9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59" name="Google Shape;1759;p90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90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90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90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3" name="Google Shape;1763;p90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90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9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7" name="Google Shape;1767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8" name="Google Shape;1768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69" name="Google Shape;1769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0" name="Google Shape;1770;p9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71" name="Google Shape;1771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2" name="Google Shape;1772;p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3" name="Google Shape;1773;p9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4" name="Google Shape;1774;p9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9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6" name="Google Shape;1776;p9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p9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8" name="Google Shape;1778;p9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9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0" name="Google Shape;1780;p9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9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2" name="Google Shape;1782;p9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9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4" name="Google Shape;1784;p9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9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86" name="Google Shape;1786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7" name="Google Shape;1787;p91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" name="Google Shape;1788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9" name="Google Shape;1789;p91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0" name="Google Shape;1790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91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9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5" name="Google Shape;1795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6" name="Google Shape;1796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97" name="Google Shape;1797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8" name="Google Shape;1798;p9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99" name="Google Shape;1799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0" name="Google Shape;1800;p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1" name="Google Shape;1801;p9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2" name="Google Shape;1802;p9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9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4" name="Google Shape;1804;p9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9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6" name="Google Shape;1806;p9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9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8" name="Google Shape;1808;p9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p9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0" name="Google Shape;1810;p9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9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2" name="Google Shape;1812;p9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9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14" name="Google Shape;1814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5" name="Google Shape;1815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6" name="Google Shape;1816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7" name="Google Shape;1817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8" name="Google Shape;1818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9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4" name="Google Shape;1824;p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5" name="Google Shape;1825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6" name="Google Shape;1826;p9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27" name="Google Shape;1827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8" name="Google Shape;1828;p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9" name="Google Shape;1829;p9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0" name="Google Shape;1830;p9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1" name="Google Shape;1831;p9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2" name="Google Shape;1832;p9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3" name="Google Shape;1833;p9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4" name="Google Shape;1834;p9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5" name="Google Shape;1835;p9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6" name="Google Shape;1836;p9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9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8" name="Google Shape;1838;p9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9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0" name="Google Shape;1840;p9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9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42" name="Google Shape;1842;p9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9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p9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9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9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93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93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9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1" name="Google Shape;1851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2" name="Google Shape;1852;p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53" name="Google Shape;1853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4" name="Google Shape;1854;p9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55" name="Google Shape;1855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6" name="Google Shape;1856;p9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7" name="Google Shape;1857;p9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8" name="Google Shape;1858;p9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9" name="Google Shape;1859;p9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0" name="Google Shape;1860;p9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1" name="Google Shape;1861;p9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2" name="Google Shape;1862;p9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3" name="Google Shape;1863;p9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4" name="Google Shape;1864;p9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5" name="Google Shape;1865;p9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6" name="Google Shape;1866;p9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7" name="Google Shape;1867;p9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8" name="Google Shape;1868;p9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9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70" name="Google Shape;1870;p9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1" name="Google Shape;1871;p9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2" name="Google Shape;1872;p9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3" name="Google Shape;1873;p9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4" name="Google Shape;1874;p9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94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94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9" name="Google Shape;1879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80" name="Google Shape;1880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1" name="Google Shape;1881;p9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2" name="Google Shape;1882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3" name="Google Shape;1883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4" name="Google Shape;1884;p9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5" name="Google Shape;1885;p9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6" name="Google Shape;1886;p9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7" name="Google Shape;1887;p9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8" name="Google Shape;1888;p9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9" name="Google Shape;1889;p9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0" name="Google Shape;1890;p9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9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2" name="Google Shape;1892;p9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3" name="Google Shape;1893;p9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4" name="Google Shape;1894;p9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5" name="Google Shape;1895;p9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6" name="Google Shape;1896;p9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7" name="Google Shape;1897;p9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8" name="Google Shape;1898;p9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9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00" name="Google Shape;1900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9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2" name="Google Shape;1902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3" name="Google Shape;1903;p9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4" name="Google Shape;1904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5" name="Google Shape;1905;p9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6" name="Google Shape;1906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9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0" name="Google Shape;1910;p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11" name="Google Shape;1911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2" name="Google Shape;1912;p9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13" name="Google Shape;1913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4" name="Google Shape;1914;p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5" name="Google Shape;1915;p9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6" name="Google Shape;1916;p9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7" name="Google Shape;1917;p9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8" name="Google Shape;1918;p9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9" name="Google Shape;1919;p9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0" name="Google Shape;1920;p9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1" name="Google Shape;1921;p9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9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3" name="Google Shape;1923;p9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4" name="Google Shape;1924;p9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5" name="Google Shape;1925;p9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6" name="Google Shape;1926;p9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7" name="Google Shape;1927;p9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8" name="Google Shape;1928;p9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9" name="Google Shape;1929;p9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0" name="Google Shape;1930;p9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31" name="Google Shape;1931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Google Shape;1933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4" name="Google Shape;1934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5" name="Google Shape;1935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6" name="Google Shape;1936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Google Shape;1937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8" name="Google Shape;1938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1" name="Google Shape;1941;p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42" name="Google Shape;1942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3" name="Google Shape;1943;p9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44" name="Google Shape;1944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5" name="Google Shape;1945;p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6" name="Google Shape;1946;p9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7" name="Google Shape;1947;p9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8" name="Google Shape;1948;p9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9" name="Google Shape;1949;p9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0" name="Google Shape;1950;p9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1" name="Google Shape;1951;p9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2" name="Google Shape;1952;p9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3" name="Google Shape;1953;p9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4" name="Google Shape;1954;p9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5" name="Google Shape;1955;p9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6" name="Google Shape;1956;p9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7" name="Google Shape;1957;p9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8" name="Google Shape;1958;p9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9" name="Google Shape;1959;p9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0" name="Google Shape;1960;p9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1" name="Google Shape;1961;p9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62" name="Google Shape;1962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3" name="Google Shape;1963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4" name="Google Shape;1964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5" name="Google Shape;1965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6" name="Google Shape;1966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7" name="Google Shape;1967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8" name="Google Shape;1968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" name="Google Shape;1969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2" name="Google Shape;1972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73" name="Google Shape;1973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4" name="Google Shape;1974;p9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75" name="Google Shape;1975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6" name="Google Shape;1976;p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7" name="Google Shape;1977;p9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9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9" name="Google Shape;1979;p9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0" name="Google Shape;1980;p9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1" name="Google Shape;1981;p9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p9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3" name="Google Shape;1983;p9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4" name="Google Shape;1984;p9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5" name="Google Shape;1985;p9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6" name="Google Shape;1986;p9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7" name="Google Shape;1987;p9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8" name="Google Shape;1988;p9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9" name="Google Shape;1989;p9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0" name="Google Shape;1990;p9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1" name="Google Shape;1991;p9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2" name="Google Shape;1992;p9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93" name="Google Shape;1993;p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4" name="Google Shape;1994;p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5" name="Google Shape;1995;p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6" name="Google Shape;1996;p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8" name="Google Shape;1998;p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9" name="Google Shape;1999;p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2" name="Google Shape;2002;p9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03" name="Google Shape;2003;p99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4" name="Google Shape;2004;p9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5" name="Google Shape;2005;p9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06" name="Google Shape;2006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7" name="Google Shape;2007;p9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08" name="Google Shape;2008;p9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0" name="Google Shape;2010;p10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11" name="Google Shape;2011;p10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2" name="Google Shape;2012;p10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3" name="Google Shape;2013;p10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14" name="Google Shape;201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p10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17" name="Google Shape;2017;p1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8" name="Google Shape;2018;p101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19" name="Google Shape;2019;p101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26" Type="http://schemas.openxmlformats.org/officeDocument/2006/relationships/slideLayout" Target="../slideLayouts/slideLayout76.xml"/><Relationship Id="rId39" Type="http://schemas.openxmlformats.org/officeDocument/2006/relationships/slideLayout" Target="../slideLayouts/slideLayout89.xml"/><Relationship Id="rId21" Type="http://schemas.openxmlformats.org/officeDocument/2006/relationships/slideLayout" Target="../slideLayouts/slideLayout71.xml"/><Relationship Id="rId34" Type="http://schemas.openxmlformats.org/officeDocument/2006/relationships/slideLayout" Target="../slideLayouts/slideLayout84.xml"/><Relationship Id="rId42" Type="http://schemas.openxmlformats.org/officeDocument/2006/relationships/slideLayout" Target="../slideLayouts/slideLayout92.xml"/><Relationship Id="rId47" Type="http://schemas.openxmlformats.org/officeDocument/2006/relationships/slideLayout" Target="../slideLayouts/slideLayout97.xml"/><Relationship Id="rId50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9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74.xml"/><Relationship Id="rId32" Type="http://schemas.openxmlformats.org/officeDocument/2006/relationships/slideLayout" Target="../slideLayouts/slideLayout82.xml"/><Relationship Id="rId37" Type="http://schemas.openxmlformats.org/officeDocument/2006/relationships/slideLayout" Target="../slideLayouts/slideLayout87.xml"/><Relationship Id="rId40" Type="http://schemas.openxmlformats.org/officeDocument/2006/relationships/slideLayout" Target="../slideLayouts/slideLayout90.xml"/><Relationship Id="rId45" Type="http://schemas.openxmlformats.org/officeDocument/2006/relationships/slideLayout" Target="../slideLayouts/slideLayout95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28" Type="http://schemas.openxmlformats.org/officeDocument/2006/relationships/slideLayout" Target="../slideLayouts/slideLayout78.xml"/><Relationship Id="rId36" Type="http://schemas.openxmlformats.org/officeDocument/2006/relationships/slideLayout" Target="../slideLayouts/slideLayout86.xml"/><Relationship Id="rId4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31" Type="http://schemas.openxmlformats.org/officeDocument/2006/relationships/slideLayout" Target="../slideLayouts/slideLayout81.xml"/><Relationship Id="rId44" Type="http://schemas.openxmlformats.org/officeDocument/2006/relationships/slideLayout" Target="../slideLayouts/slideLayout94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Relationship Id="rId27" Type="http://schemas.openxmlformats.org/officeDocument/2006/relationships/slideLayout" Target="../slideLayouts/slideLayout77.xml"/><Relationship Id="rId30" Type="http://schemas.openxmlformats.org/officeDocument/2006/relationships/slideLayout" Target="../slideLayouts/slideLayout80.xml"/><Relationship Id="rId35" Type="http://schemas.openxmlformats.org/officeDocument/2006/relationships/slideLayout" Target="../slideLayouts/slideLayout85.xml"/><Relationship Id="rId43" Type="http://schemas.openxmlformats.org/officeDocument/2006/relationships/slideLayout" Target="../slideLayouts/slideLayout93.xml"/><Relationship Id="rId48" Type="http://schemas.openxmlformats.org/officeDocument/2006/relationships/slideLayout" Target="../slideLayouts/slideLayout98.xml"/><Relationship Id="rId8" Type="http://schemas.openxmlformats.org/officeDocument/2006/relationships/slideLayout" Target="../slideLayouts/slideLayout58.xml"/><Relationship Id="rId51" Type="http://schemas.openxmlformats.org/officeDocument/2006/relationships/theme" Target="../theme/theme2.xml"/><Relationship Id="rId3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75.xml"/><Relationship Id="rId33" Type="http://schemas.openxmlformats.org/officeDocument/2006/relationships/slideLayout" Target="../slideLayouts/slideLayout83.xml"/><Relationship Id="rId38" Type="http://schemas.openxmlformats.org/officeDocument/2006/relationships/slideLayout" Target="../slideLayouts/slideLayout88.xml"/><Relationship Id="rId46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70.xml"/><Relationship Id="rId41" Type="http://schemas.openxmlformats.org/officeDocument/2006/relationships/slideLayout" Target="../slideLayouts/slideLayout91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721" r:id="rId24"/>
    <p:sldLayoutId id="2147483722" r:id="rId25"/>
    <p:sldLayoutId id="2147483723" r:id="rId26"/>
    <p:sldLayoutId id="2147483724" r:id="rId27"/>
    <p:sldLayoutId id="2147483725" r:id="rId28"/>
    <p:sldLayoutId id="2147483726" r:id="rId29"/>
    <p:sldLayoutId id="2147483727" r:id="rId30"/>
    <p:sldLayoutId id="2147483728" r:id="rId31"/>
    <p:sldLayoutId id="2147483729" r:id="rId32"/>
    <p:sldLayoutId id="2147483730" r:id="rId33"/>
    <p:sldLayoutId id="2147483731" r:id="rId34"/>
    <p:sldLayoutId id="2147483732" r:id="rId35"/>
    <p:sldLayoutId id="2147483733" r:id="rId36"/>
    <p:sldLayoutId id="2147483734" r:id="rId37"/>
    <p:sldLayoutId id="2147483735" r:id="rId38"/>
    <p:sldLayoutId id="2147483736" r:id="rId39"/>
    <p:sldLayoutId id="2147483737" r:id="rId40"/>
    <p:sldLayoutId id="2147483738" r:id="rId41"/>
    <p:sldLayoutId id="2147483739" r:id="rId42"/>
    <p:sldLayoutId id="2147483740" r:id="rId43"/>
    <p:sldLayoutId id="2147483741" r:id="rId44"/>
    <p:sldLayoutId id="2147483742" r:id="rId45"/>
    <p:sldLayoutId id="2147483743" r:id="rId46"/>
    <p:sldLayoutId id="2147483744" r:id="rId47"/>
    <p:sldLayoutId id="2147483745" r:id="rId48"/>
    <p:sldLayoutId id="2147483746" r:id="rId49"/>
    <p:sldLayoutId id="2147483747" r:id="rId5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98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5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5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5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5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5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5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5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5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5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5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5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5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5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5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5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5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5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5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5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5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5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5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5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5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5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5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5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5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5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5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5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5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5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5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5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5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5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5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5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5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55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5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5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5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5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5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5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5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5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5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5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6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98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5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5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5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5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5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5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5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5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5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5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5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5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5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5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5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5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5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5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5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5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5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5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5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5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5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5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5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5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5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5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5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5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5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5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5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5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5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5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5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5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targetdomain.com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vulnerable.com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7.xml"/><Relationship Id="rId4" Type="http://schemas.openxmlformats.org/officeDocument/2006/relationships/hyperlink" Target="https://ns1.vulnerable.com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searchdns.netcraft.com/?host=google.com&amp;x=0&amp;y=0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gacorpone.com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5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5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5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5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5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5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5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5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5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5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5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5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5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5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5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5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5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5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10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Certification Prep Day 3</a:t>
            </a:r>
            <a:endParaRPr/>
          </a:p>
        </p:txBody>
      </p:sp>
      <p:sp>
        <p:nvSpPr>
          <p:cNvPr id="2030" name="Google Shape;2030;p10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Certified Ethical Hacker </a:t>
            </a:r>
            <a:endParaRPr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p1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108" name="Google Shape;2108;p11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Which of the following is a software that steals and sends people’s private info?</a:t>
            </a:r>
            <a:endParaRPr/>
          </a:p>
        </p:txBody>
      </p:sp>
      <p:sp>
        <p:nvSpPr>
          <p:cNvPr id="2109" name="Google Shape;2109;p1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110" name="Google Shape;2110;p11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1" name="Google Shape;2111;p112"/>
          <p:cNvSpPr txBox="1">
            <a:spLocks noGrp="1"/>
          </p:cNvSpPr>
          <p:nvPr>
            <p:ph type="body" idx="3"/>
          </p:nvPr>
        </p:nvSpPr>
        <p:spPr>
          <a:xfrm>
            <a:off x="175" y="1368575"/>
            <a:ext cx="9144000" cy="35379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Ransomware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Spyware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Worms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Zombies</a:t>
            </a:r>
            <a:endParaRPr sz="180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20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2901" name="Google Shape;2901;p20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100</a:t>
            </a:fld>
            <a:endParaRPr/>
          </a:p>
        </p:txBody>
      </p:sp>
      <p:sp>
        <p:nvSpPr>
          <p:cNvPr id="2902" name="Google Shape;2902;p20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3" name="Google Shape;2903;p20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Turn: Footprinting, Scanning and Enumeration Problem Set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this activity, you will answer questions on the Scanning and Enumeration sections of the CEH exam.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" name="Google Shape;2908;p20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101</a:t>
            </a:fld>
            <a:endParaRPr/>
          </a:p>
        </p:txBody>
      </p:sp>
      <p:sp>
        <p:nvSpPr>
          <p:cNvPr id="2909" name="Google Shape;2909;p20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0" name="Google Shape;2910;p203"/>
          <p:cNvSpPr txBox="1"/>
          <p:nvPr/>
        </p:nvSpPr>
        <p:spPr>
          <a:xfrm>
            <a:off x="2757350" y="3542125"/>
            <a:ext cx="34467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Scanning and Enumeration Problem Set</a:t>
            </a:r>
            <a:endParaRPr sz="18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5" name="Google Shape;2915;p20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2916" name="Google Shape;2916;p20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What does the Nmap -sU flag do?</a:t>
            </a:r>
            <a:endParaRPr/>
          </a:p>
        </p:txBody>
      </p:sp>
      <p:sp>
        <p:nvSpPr>
          <p:cNvPr id="2917" name="Google Shape;2917;p20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102</a:t>
            </a:fld>
            <a:endParaRPr/>
          </a:p>
        </p:txBody>
      </p:sp>
      <p:sp>
        <p:nvSpPr>
          <p:cNvPr id="2918" name="Google Shape;2918;p20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9" name="Google Shape;2919;p204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Enables TCP scanning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Enables UDP scanning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Enables Service Scanning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Banner-grabs all ports on the target </a:t>
            </a:r>
            <a:endParaRPr sz="18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20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2925" name="Google Shape;2925;p20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What does the Nmap -sU flag do?</a:t>
            </a:r>
            <a:endParaRPr/>
          </a:p>
        </p:txBody>
      </p:sp>
      <p:sp>
        <p:nvSpPr>
          <p:cNvPr id="2926" name="Google Shape;2926;p20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103</a:t>
            </a:fld>
            <a:endParaRPr/>
          </a:p>
        </p:txBody>
      </p:sp>
      <p:sp>
        <p:nvSpPr>
          <p:cNvPr id="2927" name="Google Shape;2927;p20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8" name="Google Shape;2928;p205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Enables TCP scanning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Enables UDP scanning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Enables Service Scanning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Banner-grabs all ports on the target </a:t>
            </a:r>
            <a:endParaRPr sz="180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3" name="Google Shape;2933;p20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2934" name="Google Shape;2934;p20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Which of the following is not part of the information gathering phase?</a:t>
            </a:r>
            <a:endParaRPr/>
          </a:p>
        </p:txBody>
      </p:sp>
      <p:sp>
        <p:nvSpPr>
          <p:cNvPr id="2935" name="Google Shape;2935;p20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104</a:t>
            </a:fld>
            <a:endParaRPr/>
          </a:p>
        </p:txBody>
      </p:sp>
      <p:sp>
        <p:nvSpPr>
          <p:cNvPr id="2936" name="Google Shape;2936;p20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7" name="Google Shape;2937;p206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Host Discovery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Finding Physical Addresses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Spidering the Clients Website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Exploiting a Database Server</a:t>
            </a:r>
            <a:endParaRPr sz="180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2" name="Google Shape;2942;p20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2943" name="Google Shape;2943;p20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Which of the following is not part of the information gathering phase?</a:t>
            </a:r>
            <a:endParaRPr/>
          </a:p>
        </p:txBody>
      </p:sp>
      <p:sp>
        <p:nvSpPr>
          <p:cNvPr id="2944" name="Google Shape;2944;p20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105</a:t>
            </a:fld>
            <a:endParaRPr/>
          </a:p>
        </p:txBody>
      </p:sp>
      <p:sp>
        <p:nvSpPr>
          <p:cNvPr id="2945" name="Google Shape;2945;p20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6" name="Google Shape;2946;p207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Host Discovery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Finding Physical Addresses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Spidering the Clients Website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Exploiting a Database Server</a:t>
            </a:r>
            <a:endParaRPr sz="1800" b="1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1" name="Google Shape;2951;p20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2952" name="Google Shape;2952;p20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Which of the following is also known as a Zombie scan?</a:t>
            </a:r>
            <a:endParaRPr/>
          </a:p>
        </p:txBody>
      </p:sp>
      <p:sp>
        <p:nvSpPr>
          <p:cNvPr id="2953" name="Google Shape;2953;p20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106</a:t>
            </a:fld>
            <a:endParaRPr/>
          </a:p>
        </p:txBody>
      </p:sp>
      <p:sp>
        <p:nvSpPr>
          <p:cNvPr id="2954" name="Google Shape;2954;p20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5" name="Google Shape;2955;p20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SYN Scan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IDLE Scan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UDP Scan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Full-Connect Scan</a:t>
            </a:r>
            <a:endParaRPr sz="180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0" name="Google Shape;2960;p20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2961" name="Google Shape;2961;p20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Which of the following is also known as a Zombie scan?</a:t>
            </a:r>
            <a:endParaRPr/>
          </a:p>
        </p:txBody>
      </p:sp>
      <p:sp>
        <p:nvSpPr>
          <p:cNvPr id="2962" name="Google Shape;2962;p20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107</a:t>
            </a:fld>
            <a:endParaRPr/>
          </a:p>
        </p:txBody>
      </p:sp>
      <p:sp>
        <p:nvSpPr>
          <p:cNvPr id="2963" name="Google Shape;2963;p20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4" name="Google Shape;2964;p209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SYN Scan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IDLE Scan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UDP Scan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Full-Connect Scan</a:t>
            </a:r>
            <a:endParaRPr sz="180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" name="Google Shape;2969;p2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2970" name="Google Shape;2970;p21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Which of the following commands scans both TCP and UDP port 445?</a:t>
            </a:r>
            <a:endParaRPr/>
          </a:p>
        </p:txBody>
      </p:sp>
      <p:sp>
        <p:nvSpPr>
          <p:cNvPr id="2971" name="Google Shape;2971;p2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108</a:t>
            </a:fld>
            <a:endParaRPr/>
          </a:p>
        </p:txBody>
      </p:sp>
      <p:sp>
        <p:nvSpPr>
          <p:cNvPr id="2972" name="Google Shape;2972;p21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3" name="Google Shape;2973;p21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nmap -sT -sU -p 445 192.168.12.75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nmap -p U:445,T:445 192.168.12.75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nmap -sU 445 -pT </a:t>
            </a:r>
            <a:r>
              <a:rPr lang="en" sz="1800">
                <a:solidFill>
                  <a:schemeClr val="dk1"/>
                </a:solidFill>
              </a:rPr>
              <a:t>192.168.12.75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>
                <a:solidFill>
                  <a:schemeClr val="dk1"/>
                </a:solidFill>
              </a:rPr>
              <a:t>nmap -sS --all-protocols 192.168.12.75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8" name="Google Shape;2978;p21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2979" name="Google Shape;2979;p21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Which of the following commands scans both TCP and UDP port 445?</a:t>
            </a:r>
            <a:endParaRPr/>
          </a:p>
        </p:txBody>
      </p:sp>
      <p:sp>
        <p:nvSpPr>
          <p:cNvPr id="2980" name="Google Shape;2980;p2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109</a:t>
            </a:fld>
            <a:endParaRPr/>
          </a:p>
        </p:txBody>
      </p:sp>
      <p:sp>
        <p:nvSpPr>
          <p:cNvPr id="2981" name="Google Shape;2981;p21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2" name="Google Shape;2982;p211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nmap -sT -sU -p 445 192.168.12.75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nmap -p U:445,T:445 192.168.12.75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nmap -sU 445 -pT </a:t>
            </a:r>
            <a:r>
              <a:rPr lang="en" sz="1800">
                <a:solidFill>
                  <a:schemeClr val="dk1"/>
                </a:solidFill>
              </a:rPr>
              <a:t>192.168.12.75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>
                <a:solidFill>
                  <a:schemeClr val="dk1"/>
                </a:solidFill>
              </a:rPr>
              <a:t>nmap -sS --all-protocols 192.168.12.75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1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117" name="Google Shape;2117;p1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Which of the following is a software that steals and sends people’s private info?</a:t>
            </a:r>
            <a:endParaRPr/>
          </a:p>
        </p:txBody>
      </p:sp>
      <p:sp>
        <p:nvSpPr>
          <p:cNvPr id="2118" name="Google Shape;2118;p1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119" name="Google Shape;2119;p11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0" name="Google Shape;2120;p113"/>
          <p:cNvSpPr txBox="1">
            <a:spLocks noGrp="1"/>
          </p:cNvSpPr>
          <p:nvPr>
            <p:ph type="body" idx="3"/>
          </p:nvPr>
        </p:nvSpPr>
        <p:spPr>
          <a:xfrm>
            <a:off x="175" y="1368575"/>
            <a:ext cx="9144000" cy="35379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Ransomware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Spyware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Worms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Zombies</a:t>
            </a:r>
            <a:endParaRPr sz="180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7" name="Google Shape;2987;p2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2988" name="Google Shape;2988;p21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Suppose you discover the following IP addresses on a target network: 192.168.1.24 and 192.168.1.35. Both machines have a netmask of 255.255.255.0. Which of the following is true?</a:t>
            </a:r>
            <a:endParaRPr/>
          </a:p>
        </p:txBody>
      </p:sp>
      <p:sp>
        <p:nvSpPr>
          <p:cNvPr id="2989" name="Google Shape;2989;p2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110</a:t>
            </a:fld>
            <a:endParaRPr/>
          </a:p>
        </p:txBody>
      </p:sp>
      <p:sp>
        <p:nvSpPr>
          <p:cNvPr id="2990" name="Google Shape;2990;p21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1" name="Google Shape;2991;p212"/>
          <p:cNvSpPr txBox="1">
            <a:spLocks noGrp="1"/>
          </p:cNvSpPr>
          <p:nvPr>
            <p:ph type="body" idx="3"/>
          </p:nvPr>
        </p:nvSpPr>
        <p:spPr>
          <a:xfrm>
            <a:off x="175" y="1771050"/>
            <a:ext cx="9144000" cy="31353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/>
              <a:t>The machines are on the same subnet.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 machines are on separate subnets. 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 machines are unreachable from one another. 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Neither machine is running Windows. 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6" name="Google Shape;2996;p2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2997" name="Google Shape;2997;p2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Suppose you discover the following IP addresses on a target network: 192.168.1.24 and 192.168.1.35. Both machines have a netmask of 255.255.255.0. Which of the following is true?</a:t>
            </a:r>
            <a:endParaRPr/>
          </a:p>
        </p:txBody>
      </p:sp>
      <p:sp>
        <p:nvSpPr>
          <p:cNvPr id="2998" name="Google Shape;2998;p2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111</a:t>
            </a:fld>
            <a:endParaRPr/>
          </a:p>
        </p:txBody>
      </p:sp>
      <p:sp>
        <p:nvSpPr>
          <p:cNvPr id="2999" name="Google Shape;2999;p21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0" name="Google Shape;3000;p213"/>
          <p:cNvSpPr txBox="1">
            <a:spLocks noGrp="1"/>
          </p:cNvSpPr>
          <p:nvPr>
            <p:ph type="body" idx="3"/>
          </p:nvPr>
        </p:nvSpPr>
        <p:spPr>
          <a:xfrm>
            <a:off x="175" y="1771050"/>
            <a:ext cx="9144000" cy="31353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The machines are on the same subnet.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 machines are on separate subnets. 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 machines are unreachable from one another. 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Neither machine is running Windows. 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Google Shape;3005;p2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3006" name="Google Shape;3006;p21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Which of the following scan types is used to infer firewall rules?</a:t>
            </a:r>
            <a:endParaRPr/>
          </a:p>
        </p:txBody>
      </p:sp>
      <p:sp>
        <p:nvSpPr>
          <p:cNvPr id="3007" name="Google Shape;3007;p2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112</a:t>
            </a:fld>
            <a:endParaRPr/>
          </a:p>
        </p:txBody>
      </p:sp>
      <p:sp>
        <p:nvSpPr>
          <p:cNvPr id="3008" name="Google Shape;3008;p21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9" name="Google Shape;3009;p214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Full Connect Scan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ACK Scan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SYN Scan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IDLE Scan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4" name="Google Shape;3014;p2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3015" name="Google Shape;3015;p21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Which of the following scan types is used to infer firewall rules?</a:t>
            </a:r>
            <a:endParaRPr/>
          </a:p>
        </p:txBody>
      </p:sp>
      <p:sp>
        <p:nvSpPr>
          <p:cNvPr id="3016" name="Google Shape;3016;p2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113</a:t>
            </a:fld>
            <a:endParaRPr/>
          </a:p>
        </p:txBody>
      </p:sp>
      <p:sp>
        <p:nvSpPr>
          <p:cNvPr id="3017" name="Google Shape;3017;p21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8" name="Google Shape;3018;p215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Full Connect Scan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ACK Scan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SYN Scan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IDLE Scan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Google Shape;3023;p21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3024" name="Google Shape;3024;p21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 Suppose you find ports 137, 138, and 139 open on a target machine. Which OS is it probably running? </a:t>
            </a:r>
            <a:endParaRPr/>
          </a:p>
        </p:txBody>
      </p:sp>
      <p:sp>
        <p:nvSpPr>
          <p:cNvPr id="3025" name="Google Shape;3025;p2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114</a:t>
            </a:fld>
            <a:endParaRPr/>
          </a:p>
        </p:txBody>
      </p:sp>
      <p:sp>
        <p:nvSpPr>
          <p:cNvPr id="3026" name="Google Shape;3026;p21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7" name="Google Shape;3027;p216"/>
          <p:cNvSpPr txBox="1">
            <a:spLocks noGrp="1"/>
          </p:cNvSpPr>
          <p:nvPr>
            <p:ph type="body" idx="3"/>
          </p:nvPr>
        </p:nvSpPr>
        <p:spPr>
          <a:xfrm>
            <a:off x="175" y="1505925"/>
            <a:ext cx="9144000" cy="3400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Kali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Solaris 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Ubuntu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Windows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2" name="Google Shape;3032;p2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3033" name="Google Shape;3033;p21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 Suppose you find ports 137, 138, and 139 open on a target machine. Which OS is it probably running? </a:t>
            </a:r>
            <a:endParaRPr/>
          </a:p>
        </p:txBody>
      </p:sp>
      <p:sp>
        <p:nvSpPr>
          <p:cNvPr id="3034" name="Google Shape;3034;p2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115</a:t>
            </a:fld>
            <a:endParaRPr/>
          </a:p>
        </p:txBody>
      </p:sp>
      <p:sp>
        <p:nvSpPr>
          <p:cNvPr id="3035" name="Google Shape;3035;p21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6" name="Google Shape;3036;p217"/>
          <p:cNvSpPr txBox="1">
            <a:spLocks noGrp="1"/>
          </p:cNvSpPr>
          <p:nvPr>
            <p:ph type="body" idx="3"/>
          </p:nvPr>
        </p:nvSpPr>
        <p:spPr>
          <a:xfrm>
            <a:off x="175" y="1505925"/>
            <a:ext cx="9144000" cy="3400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Kali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Solaris 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Ubuntu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Windows</a:t>
            </a:r>
            <a:endParaRPr sz="1800" b="1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" name="Google Shape;3041;p2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3042" name="Google Shape;3042;p2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 Which of the following is commonly used for enumeration?</a:t>
            </a:r>
            <a:endParaRPr/>
          </a:p>
        </p:txBody>
      </p:sp>
      <p:sp>
        <p:nvSpPr>
          <p:cNvPr id="3043" name="Google Shape;3043;p2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116</a:t>
            </a:fld>
            <a:endParaRPr/>
          </a:p>
        </p:txBody>
      </p:sp>
      <p:sp>
        <p:nvSpPr>
          <p:cNvPr id="3044" name="Google Shape;3044;p2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5" name="Google Shape;3045;p218"/>
          <p:cNvSpPr txBox="1">
            <a:spLocks noGrp="1"/>
          </p:cNvSpPr>
          <p:nvPr>
            <p:ph type="body" idx="3"/>
          </p:nvPr>
        </p:nvSpPr>
        <p:spPr>
          <a:xfrm>
            <a:off x="175" y="1251400"/>
            <a:ext cx="9144000" cy="36549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Hyena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John 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IAM Tool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LCP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0" name="Google Shape;3050;p2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3051" name="Google Shape;3051;p2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 Which of the following is commonly used for enumeration?</a:t>
            </a:r>
            <a:endParaRPr/>
          </a:p>
        </p:txBody>
      </p:sp>
      <p:sp>
        <p:nvSpPr>
          <p:cNvPr id="3052" name="Google Shape;3052;p2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117</a:t>
            </a:fld>
            <a:endParaRPr/>
          </a:p>
        </p:txBody>
      </p:sp>
      <p:sp>
        <p:nvSpPr>
          <p:cNvPr id="3053" name="Google Shape;3053;p2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4" name="Google Shape;3054;p219"/>
          <p:cNvSpPr txBox="1">
            <a:spLocks noGrp="1"/>
          </p:cNvSpPr>
          <p:nvPr>
            <p:ph type="body" idx="3"/>
          </p:nvPr>
        </p:nvSpPr>
        <p:spPr>
          <a:xfrm>
            <a:off x="175" y="1251400"/>
            <a:ext cx="9144000" cy="36549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Hyena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John 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IAM Tool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LCP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9" name="Google Shape;3059;p2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3060" name="Google Shape;3060;p2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9. Which of the following hash types are you most likely to encounter when enumerating password hashes on a Windows machine?</a:t>
            </a:r>
            <a:endParaRPr/>
          </a:p>
        </p:txBody>
      </p:sp>
      <p:sp>
        <p:nvSpPr>
          <p:cNvPr id="3061" name="Google Shape;3061;p2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118</a:t>
            </a:fld>
            <a:endParaRPr/>
          </a:p>
        </p:txBody>
      </p:sp>
      <p:sp>
        <p:nvSpPr>
          <p:cNvPr id="3062" name="Google Shape;3062;p2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3" name="Google Shape;3063;p220"/>
          <p:cNvSpPr txBox="1">
            <a:spLocks noGrp="1"/>
          </p:cNvSpPr>
          <p:nvPr>
            <p:ph type="body" idx="3"/>
          </p:nvPr>
        </p:nvSpPr>
        <p:spPr>
          <a:xfrm>
            <a:off x="175" y="1495325"/>
            <a:ext cx="9144000" cy="3411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NTLMv2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SHA512-Crypt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BlowFish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ElGamal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8" name="Google Shape;3068;p2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3069" name="Google Shape;3069;p2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9. Which of the following hash types are you most likely to encounter when enumerating password hashes on a Windows machine?</a:t>
            </a:r>
            <a:endParaRPr/>
          </a:p>
        </p:txBody>
      </p:sp>
      <p:sp>
        <p:nvSpPr>
          <p:cNvPr id="3070" name="Google Shape;3070;p2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119</a:t>
            </a:fld>
            <a:endParaRPr/>
          </a:p>
        </p:txBody>
      </p:sp>
      <p:sp>
        <p:nvSpPr>
          <p:cNvPr id="3071" name="Google Shape;3071;p2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2" name="Google Shape;3072;p221"/>
          <p:cNvSpPr txBox="1">
            <a:spLocks noGrp="1"/>
          </p:cNvSpPr>
          <p:nvPr>
            <p:ph type="body" idx="3"/>
          </p:nvPr>
        </p:nvSpPr>
        <p:spPr>
          <a:xfrm>
            <a:off x="175" y="1495325"/>
            <a:ext cx="9144000" cy="3411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NTLMv2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SHA512-Crypt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BlowFish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ElGamal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1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126" name="Google Shape;2126;p11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True or False: Trojans are so effective is because the hacker is able to change the signature and avoid detection. </a:t>
            </a:r>
            <a:endParaRPr/>
          </a:p>
        </p:txBody>
      </p:sp>
      <p:sp>
        <p:nvSpPr>
          <p:cNvPr id="2127" name="Google Shape;2127;p1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128" name="Google Shape;2128;p11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2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3078" name="Google Shape;3078;p2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10. Which of the following protocols can be used to enumerate usernames?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all that apply. </a:t>
            </a:r>
            <a:endParaRPr/>
          </a:p>
        </p:txBody>
      </p:sp>
      <p:sp>
        <p:nvSpPr>
          <p:cNvPr id="3079" name="Google Shape;3079;p2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120</a:t>
            </a:fld>
            <a:endParaRPr/>
          </a:p>
        </p:txBody>
      </p:sp>
      <p:sp>
        <p:nvSpPr>
          <p:cNvPr id="3080" name="Google Shape;3080;p2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1" name="Google Shape;3081;p222"/>
          <p:cNvSpPr txBox="1">
            <a:spLocks noGrp="1"/>
          </p:cNvSpPr>
          <p:nvPr>
            <p:ph type="body" idx="3"/>
          </p:nvPr>
        </p:nvSpPr>
        <p:spPr>
          <a:xfrm>
            <a:off x="175" y="1442300"/>
            <a:ext cx="9144000" cy="34638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SMTP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SMB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DNS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IRC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2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3087" name="Google Shape;3087;p2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10. Which of the following protocols can be used to enumerate usernames?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all that apply. </a:t>
            </a:r>
            <a:endParaRPr/>
          </a:p>
        </p:txBody>
      </p:sp>
      <p:sp>
        <p:nvSpPr>
          <p:cNvPr id="3088" name="Google Shape;3088;p2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121</a:t>
            </a:fld>
            <a:endParaRPr/>
          </a:p>
        </p:txBody>
      </p:sp>
      <p:sp>
        <p:nvSpPr>
          <p:cNvPr id="3089" name="Google Shape;3089;p2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0" name="Google Shape;3090;p223"/>
          <p:cNvSpPr txBox="1">
            <a:spLocks noGrp="1"/>
          </p:cNvSpPr>
          <p:nvPr>
            <p:ph type="body" idx="3"/>
          </p:nvPr>
        </p:nvSpPr>
        <p:spPr>
          <a:xfrm>
            <a:off x="175" y="1442300"/>
            <a:ext cx="9144000" cy="34638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SMTP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SMB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DNS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IRC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5" name="Google Shape;3095;p2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3096" name="Google Shape;3096;p2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11. Which of the following is a potential result of user enumeration?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all that apply. </a:t>
            </a:r>
            <a:endParaRPr/>
          </a:p>
        </p:txBody>
      </p:sp>
      <p:sp>
        <p:nvSpPr>
          <p:cNvPr id="3097" name="Google Shape;3097;p2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122</a:t>
            </a:fld>
            <a:endParaRPr/>
          </a:p>
        </p:txBody>
      </p:sp>
      <p:sp>
        <p:nvSpPr>
          <p:cNvPr id="3098" name="Google Shape;3098;p2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9" name="Google Shape;3099;p224"/>
          <p:cNvSpPr txBox="1">
            <a:spLocks noGrp="1"/>
          </p:cNvSpPr>
          <p:nvPr>
            <p:ph type="body" idx="3"/>
          </p:nvPr>
        </p:nvSpPr>
        <p:spPr>
          <a:xfrm>
            <a:off x="175" y="1442300"/>
            <a:ext cx="9144000" cy="34638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Brute-Force Attacks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Pass the Hash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Horizontal Escalation / Lateral Movement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DoS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" name="Google Shape;3104;p2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3105" name="Google Shape;3105;p2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11. Which of the following is a potential result of user enumeration?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all that apply. </a:t>
            </a:r>
            <a:endParaRPr/>
          </a:p>
        </p:txBody>
      </p:sp>
      <p:sp>
        <p:nvSpPr>
          <p:cNvPr id="3106" name="Google Shape;3106;p2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123</a:t>
            </a:fld>
            <a:endParaRPr/>
          </a:p>
        </p:txBody>
      </p:sp>
      <p:sp>
        <p:nvSpPr>
          <p:cNvPr id="3107" name="Google Shape;3107;p2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8" name="Google Shape;3108;p225"/>
          <p:cNvSpPr txBox="1">
            <a:spLocks noGrp="1"/>
          </p:cNvSpPr>
          <p:nvPr>
            <p:ph type="body" idx="3"/>
          </p:nvPr>
        </p:nvSpPr>
        <p:spPr>
          <a:xfrm>
            <a:off x="175" y="1442300"/>
            <a:ext cx="9144000" cy="34638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Brute-Force Attacks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Pass the Hash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Horizontal Escalation / Lateral Movement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DoS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p2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3114" name="Google Shape;3114;p2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12. Which of the following tools would you use to scan a target for vulnerabilities?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all that apply. </a:t>
            </a:r>
            <a:endParaRPr/>
          </a:p>
        </p:txBody>
      </p:sp>
      <p:sp>
        <p:nvSpPr>
          <p:cNvPr id="3115" name="Google Shape;3115;p2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124</a:t>
            </a:fld>
            <a:endParaRPr/>
          </a:p>
        </p:txBody>
      </p:sp>
      <p:sp>
        <p:nvSpPr>
          <p:cNvPr id="3116" name="Google Shape;3116;p2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7" name="Google Shape;3117;p226"/>
          <p:cNvSpPr txBox="1">
            <a:spLocks noGrp="1"/>
          </p:cNvSpPr>
          <p:nvPr>
            <p:ph type="body" idx="3"/>
          </p:nvPr>
        </p:nvSpPr>
        <p:spPr>
          <a:xfrm>
            <a:off x="175" y="1696825"/>
            <a:ext cx="9144000" cy="3209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tcpdump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Nessus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Nmap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Metasploit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2" name="Google Shape;3122;p2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3123" name="Google Shape;3123;p2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12. Which of the following tools would you use to scan a target for vulnerabilities?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all that apply. </a:t>
            </a:r>
            <a:endParaRPr/>
          </a:p>
        </p:txBody>
      </p:sp>
      <p:sp>
        <p:nvSpPr>
          <p:cNvPr id="3124" name="Google Shape;3124;p2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125</a:t>
            </a:fld>
            <a:endParaRPr/>
          </a:p>
        </p:txBody>
      </p:sp>
      <p:sp>
        <p:nvSpPr>
          <p:cNvPr id="3125" name="Google Shape;3125;p2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6" name="Google Shape;3126;p227"/>
          <p:cNvSpPr txBox="1">
            <a:spLocks noGrp="1"/>
          </p:cNvSpPr>
          <p:nvPr>
            <p:ph type="body" idx="3"/>
          </p:nvPr>
        </p:nvSpPr>
        <p:spPr>
          <a:xfrm>
            <a:off x="175" y="1724175"/>
            <a:ext cx="9144000" cy="31818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tcpdump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Nessus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Nmap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Metasploit</a:t>
            </a:r>
            <a:endParaRPr sz="1800" b="1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1" name="Google Shape;3131;p2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3132" name="Google Shape;3132;p2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13. Which tool would you use to enumerate SMB users on a WIndows target from a Kali Linux machine? </a:t>
            </a:r>
            <a:endParaRPr/>
          </a:p>
        </p:txBody>
      </p:sp>
      <p:sp>
        <p:nvSpPr>
          <p:cNvPr id="3133" name="Google Shape;3133;p2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126</a:t>
            </a:fld>
            <a:endParaRPr/>
          </a:p>
        </p:txBody>
      </p:sp>
      <p:sp>
        <p:nvSpPr>
          <p:cNvPr id="3134" name="Google Shape;3134;p2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5" name="Google Shape;3135;p228"/>
          <p:cNvSpPr txBox="1">
            <a:spLocks noGrp="1"/>
          </p:cNvSpPr>
          <p:nvPr>
            <p:ph type="body" idx="3"/>
          </p:nvPr>
        </p:nvSpPr>
        <p:spPr>
          <a:xfrm>
            <a:off x="175" y="1442300"/>
            <a:ext cx="9144000" cy="34638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net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enum4linux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smbmap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dig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0" name="Google Shape;3140;p2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3141" name="Google Shape;3141;p2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13. Which tool would you use to enumerate SMB users on a WIndows target from a Kali Linux machine?</a:t>
            </a:r>
            <a:endParaRPr/>
          </a:p>
        </p:txBody>
      </p:sp>
      <p:sp>
        <p:nvSpPr>
          <p:cNvPr id="3142" name="Google Shape;3142;p2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127</a:t>
            </a:fld>
            <a:endParaRPr/>
          </a:p>
        </p:txBody>
      </p:sp>
      <p:sp>
        <p:nvSpPr>
          <p:cNvPr id="3143" name="Google Shape;3143;p2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4" name="Google Shape;3144;p229"/>
          <p:cNvSpPr txBox="1">
            <a:spLocks noGrp="1"/>
          </p:cNvSpPr>
          <p:nvPr>
            <p:ph type="body" idx="3"/>
          </p:nvPr>
        </p:nvSpPr>
        <p:spPr>
          <a:xfrm>
            <a:off x="175" y="1442300"/>
            <a:ext cx="9144000" cy="34638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net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enum4linux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smbmap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dig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9" name="Google Shape;3149;p2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3150" name="Google Shape;3150;p2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14. Suppose you dump a Linux machine’s /etc/passwd file during the information gathering phase. You see the lines /bin/nlogin and /bin/false for many users.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this mean?</a:t>
            </a:r>
            <a:endParaRPr/>
          </a:p>
        </p:txBody>
      </p:sp>
      <p:sp>
        <p:nvSpPr>
          <p:cNvPr id="3151" name="Google Shape;3151;p2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128</a:t>
            </a:fld>
            <a:endParaRPr/>
          </a:p>
        </p:txBody>
      </p:sp>
      <p:sp>
        <p:nvSpPr>
          <p:cNvPr id="3152" name="Google Shape;3152;p2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3" name="Google Shape;3153;p230"/>
          <p:cNvSpPr txBox="1">
            <a:spLocks noGrp="1"/>
          </p:cNvSpPr>
          <p:nvPr>
            <p:ph type="body" idx="3"/>
          </p:nvPr>
        </p:nvSpPr>
        <p:spPr>
          <a:xfrm>
            <a:off x="175" y="1771050"/>
            <a:ext cx="9144000" cy="3135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 user doesn’t exist.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These users exist, but aren’t stored in the database. 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These users exist, but can’t use an interactive shell. 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These users exist, but their accounts have been disabled. 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Google Shape;3158;p2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3159" name="Google Shape;3159;p2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14. Suppose you dump a Linux machine’s /etc/passwd file during the information gathering phase. You see the lines /bin/nlogin and /bin/false for many users.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this mean?</a:t>
            </a:r>
            <a:endParaRPr/>
          </a:p>
        </p:txBody>
      </p:sp>
      <p:sp>
        <p:nvSpPr>
          <p:cNvPr id="3160" name="Google Shape;3160;p2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129</a:t>
            </a:fld>
            <a:endParaRPr/>
          </a:p>
        </p:txBody>
      </p:sp>
      <p:sp>
        <p:nvSpPr>
          <p:cNvPr id="3161" name="Google Shape;3161;p2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2" name="Google Shape;3162;p231"/>
          <p:cNvSpPr txBox="1">
            <a:spLocks noGrp="1"/>
          </p:cNvSpPr>
          <p:nvPr>
            <p:ph type="body" idx="3"/>
          </p:nvPr>
        </p:nvSpPr>
        <p:spPr>
          <a:xfrm>
            <a:off x="175" y="1771050"/>
            <a:ext cx="9144000" cy="3135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 user doesn’t exist.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These users exist, but aren’t stored in the database. 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These users exist, but can’t use an interactive shell. 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These users exist, but their accounts have been disabled. 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p1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134" name="Google Shape;2134;p1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135" name="Google Shape;2135;p11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6" name="Google Shape;2136;p115"/>
          <p:cNvSpPr txBox="1">
            <a:spLocks noGrp="1"/>
          </p:cNvSpPr>
          <p:nvPr>
            <p:ph type="body" idx="3"/>
          </p:nvPr>
        </p:nvSpPr>
        <p:spPr>
          <a:xfrm>
            <a:off x="175" y="1501800"/>
            <a:ext cx="9144000" cy="3404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 b="1">
                <a:highlight>
                  <a:srgbClr val="FFFF00"/>
                </a:highlight>
              </a:rPr>
              <a:t>TRUE</a:t>
            </a:r>
            <a:endParaRPr sz="1800" b="1">
              <a:highlight>
                <a:srgbClr val="FFFF00"/>
              </a:highlight>
            </a:endParaRPr>
          </a:p>
        </p:txBody>
      </p:sp>
      <p:sp>
        <p:nvSpPr>
          <p:cNvPr id="2137" name="Google Shape;2137;p11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True or False: Trojans are so effective is because the hacker is able to change the signature and avoid detection. </a:t>
            </a:r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7" name="Google Shape;3167;p2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3168" name="Google Shape;3168;p2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15. Suppose you attempt to enumerate users on the website www.foosports.com. You’re able to send 5 requests upon launching the attack, but stop receiving responses after that. What most likely happened?</a:t>
            </a:r>
            <a:endParaRPr/>
          </a:p>
        </p:txBody>
      </p:sp>
      <p:sp>
        <p:nvSpPr>
          <p:cNvPr id="3169" name="Google Shape;3169;p2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130</a:t>
            </a:fld>
            <a:endParaRPr/>
          </a:p>
        </p:txBody>
      </p:sp>
      <p:sp>
        <p:nvSpPr>
          <p:cNvPr id="3170" name="Google Shape;3170;p2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1" name="Google Shape;3171;p232"/>
          <p:cNvSpPr txBox="1">
            <a:spLocks noGrp="1"/>
          </p:cNvSpPr>
          <p:nvPr>
            <p:ph type="body" idx="3"/>
          </p:nvPr>
        </p:nvSpPr>
        <p:spPr>
          <a:xfrm>
            <a:off x="175" y="1771050"/>
            <a:ext cx="9144000" cy="3135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 attack failed because the site doesn’t have enough users to enumerate. 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 target server blocked your IP address. 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Your scan crashed the target server. 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Your router no longer recognized the target IP address. 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6" name="Google Shape;3176;p2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3177" name="Google Shape;3177;p2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15. Suppose you attempt to enumerate users on the website www.foosports.com. You’re able to send 5 requests upon launching the attack, but stop receiving responses after that. What most likely happened?</a:t>
            </a:r>
            <a:endParaRPr/>
          </a:p>
        </p:txBody>
      </p:sp>
      <p:sp>
        <p:nvSpPr>
          <p:cNvPr id="3178" name="Google Shape;3178;p2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131</a:t>
            </a:fld>
            <a:endParaRPr/>
          </a:p>
        </p:txBody>
      </p:sp>
      <p:sp>
        <p:nvSpPr>
          <p:cNvPr id="3179" name="Google Shape;3179;p2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0" name="Google Shape;3180;p233"/>
          <p:cNvSpPr txBox="1">
            <a:spLocks noGrp="1"/>
          </p:cNvSpPr>
          <p:nvPr>
            <p:ph type="body" idx="3"/>
          </p:nvPr>
        </p:nvSpPr>
        <p:spPr>
          <a:xfrm>
            <a:off x="175" y="1771050"/>
            <a:ext cx="9144000" cy="3135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 attack failed because the site doesn’t have enough users to enumerate. 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The target server blocked your IP address. 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Your scan crashed the target server. 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Your router no longer recognized the target IP address. 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2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3186" name="Google Shape;3186;p2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16. Identify one advantage of an IDLE scan. </a:t>
            </a:r>
            <a:endParaRPr/>
          </a:p>
        </p:txBody>
      </p:sp>
      <p:sp>
        <p:nvSpPr>
          <p:cNvPr id="3187" name="Google Shape;3187;p2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132</a:t>
            </a:fld>
            <a:endParaRPr/>
          </a:p>
        </p:txBody>
      </p:sp>
      <p:sp>
        <p:nvSpPr>
          <p:cNvPr id="3188" name="Google Shape;3188;p2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9" name="Google Shape;3189;p234"/>
          <p:cNvSpPr txBox="1">
            <a:spLocks noGrp="1"/>
          </p:cNvSpPr>
          <p:nvPr>
            <p:ph type="body" idx="3"/>
          </p:nvPr>
        </p:nvSpPr>
        <p:spPr>
          <a:xfrm>
            <a:off x="175" y="1251400"/>
            <a:ext cx="9144000" cy="36549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They allow an attacker to get information about a target’s open ports without actually sending packets. 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They allow an attacker to scan a target without revealing their IP address. 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They are undetectable. 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They can find all open ports on a machine, including those that are filtered by a firewall. 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" name="Google Shape;3194;p2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3195" name="Google Shape;3195;p2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16. Identify one advantage of an IDLE scan. </a:t>
            </a:r>
            <a:endParaRPr/>
          </a:p>
        </p:txBody>
      </p:sp>
      <p:sp>
        <p:nvSpPr>
          <p:cNvPr id="3196" name="Google Shape;3196;p2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133</a:t>
            </a:fld>
            <a:endParaRPr/>
          </a:p>
        </p:txBody>
      </p:sp>
      <p:sp>
        <p:nvSpPr>
          <p:cNvPr id="3197" name="Google Shape;3197;p2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8" name="Google Shape;3198;p235"/>
          <p:cNvSpPr txBox="1">
            <a:spLocks noGrp="1"/>
          </p:cNvSpPr>
          <p:nvPr>
            <p:ph type="body" idx="3"/>
          </p:nvPr>
        </p:nvSpPr>
        <p:spPr>
          <a:xfrm>
            <a:off x="175" y="1251400"/>
            <a:ext cx="9144000" cy="36549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They allow an attacker to get information about a target’s open ports without actually sending packets. 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They allow an attacker to scan a target without revealing their IP address. 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They are undetectable. 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They can find all open ports on a machine, including those that are filtered by a firewall. 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3" name="Google Shape;3203;p2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3204" name="Google Shape;3204;p2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17. Identify two disadvantage of an IDLE scan. </a:t>
            </a:r>
            <a:endParaRPr/>
          </a:p>
        </p:txBody>
      </p:sp>
      <p:sp>
        <p:nvSpPr>
          <p:cNvPr id="3205" name="Google Shape;3205;p2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134</a:t>
            </a:fld>
            <a:endParaRPr/>
          </a:p>
        </p:txBody>
      </p:sp>
      <p:sp>
        <p:nvSpPr>
          <p:cNvPr id="3206" name="Google Shape;3206;p2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7" name="Google Shape;3207;p236"/>
          <p:cNvSpPr txBox="1">
            <a:spLocks noGrp="1"/>
          </p:cNvSpPr>
          <p:nvPr>
            <p:ph type="body" idx="3"/>
          </p:nvPr>
        </p:nvSpPr>
        <p:spPr>
          <a:xfrm>
            <a:off x="175" y="1251400"/>
            <a:ext cx="9144000" cy="36549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They require more machines than a SYN scan. 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They are unreliable. 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They rarely work. 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They are slow. 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2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3213" name="Google Shape;3213;p2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17. Identify two disadvantage of an IDLE scan. </a:t>
            </a:r>
            <a:endParaRPr/>
          </a:p>
        </p:txBody>
      </p:sp>
      <p:sp>
        <p:nvSpPr>
          <p:cNvPr id="3214" name="Google Shape;3214;p2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135</a:t>
            </a:fld>
            <a:endParaRPr/>
          </a:p>
        </p:txBody>
      </p:sp>
      <p:sp>
        <p:nvSpPr>
          <p:cNvPr id="3215" name="Google Shape;3215;p2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6" name="Google Shape;3216;p237"/>
          <p:cNvSpPr txBox="1">
            <a:spLocks noGrp="1"/>
          </p:cNvSpPr>
          <p:nvPr>
            <p:ph type="body" idx="3"/>
          </p:nvPr>
        </p:nvSpPr>
        <p:spPr>
          <a:xfrm>
            <a:off x="175" y="1251400"/>
            <a:ext cx="9144000" cy="36549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They require more machines than a SYN scan. 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They are unreliable. 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They rarely work. 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They are slow. </a:t>
            </a:r>
            <a:endParaRPr sz="1800" b="1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1" name="Google Shape;3221;p2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3222" name="Google Shape;3222;p2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18. Which of the following tools allows you to enumerate URLs? Check all that apply. </a:t>
            </a:r>
            <a:endParaRPr/>
          </a:p>
        </p:txBody>
      </p:sp>
      <p:sp>
        <p:nvSpPr>
          <p:cNvPr id="3223" name="Google Shape;3223;p2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136</a:t>
            </a:fld>
            <a:endParaRPr/>
          </a:p>
        </p:txBody>
      </p:sp>
      <p:sp>
        <p:nvSpPr>
          <p:cNvPr id="3224" name="Google Shape;3224;p2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5" name="Google Shape;3225;p238"/>
          <p:cNvSpPr txBox="1">
            <a:spLocks noGrp="1"/>
          </p:cNvSpPr>
          <p:nvPr>
            <p:ph type="body" idx="3"/>
          </p:nvPr>
        </p:nvSpPr>
        <p:spPr>
          <a:xfrm>
            <a:off x="175" y="1410475"/>
            <a:ext cx="9144000" cy="34959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Burp Suite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dirb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wfuzz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kismet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0" name="Google Shape;3230;p2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3231" name="Google Shape;3231;p2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18. Which of the following tools allows you to enumerate URLs? Check all that apply. </a:t>
            </a:r>
            <a:endParaRPr/>
          </a:p>
        </p:txBody>
      </p:sp>
      <p:sp>
        <p:nvSpPr>
          <p:cNvPr id="3232" name="Google Shape;3232;p2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137</a:t>
            </a:fld>
            <a:endParaRPr/>
          </a:p>
        </p:txBody>
      </p:sp>
      <p:sp>
        <p:nvSpPr>
          <p:cNvPr id="3233" name="Google Shape;3233;p2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4" name="Google Shape;3234;p239"/>
          <p:cNvSpPr txBox="1">
            <a:spLocks noGrp="1"/>
          </p:cNvSpPr>
          <p:nvPr>
            <p:ph type="body" idx="3"/>
          </p:nvPr>
        </p:nvSpPr>
        <p:spPr>
          <a:xfrm>
            <a:off x="175" y="1378675"/>
            <a:ext cx="9144000" cy="3527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Burp Suite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dirb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wfuzz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kismet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9" name="Google Shape;3239;p2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3240" name="Google Shape;3240;p2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19. Which of the following tools is used for wireless attacks and enumeration? </a:t>
            </a:r>
            <a:endParaRPr/>
          </a:p>
        </p:txBody>
      </p:sp>
      <p:sp>
        <p:nvSpPr>
          <p:cNvPr id="3241" name="Google Shape;3241;p2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138</a:t>
            </a:fld>
            <a:endParaRPr/>
          </a:p>
        </p:txBody>
      </p:sp>
      <p:sp>
        <p:nvSpPr>
          <p:cNvPr id="3242" name="Google Shape;3242;p2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3" name="Google Shape;3243;p240"/>
          <p:cNvSpPr txBox="1">
            <a:spLocks noGrp="1"/>
          </p:cNvSpPr>
          <p:nvPr>
            <p:ph type="body" idx="3"/>
          </p:nvPr>
        </p:nvSpPr>
        <p:spPr>
          <a:xfrm>
            <a:off x="175" y="1251400"/>
            <a:ext cx="9144000" cy="36549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kismet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PowerShell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zsh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ZAP Proxy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2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3249" name="Google Shape;3249;p2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19. Which of the following tools is used for wireless attacks and enumeration? </a:t>
            </a:r>
            <a:endParaRPr/>
          </a:p>
        </p:txBody>
      </p:sp>
      <p:sp>
        <p:nvSpPr>
          <p:cNvPr id="3250" name="Google Shape;3250;p2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139</a:t>
            </a:fld>
            <a:endParaRPr/>
          </a:p>
        </p:txBody>
      </p:sp>
      <p:sp>
        <p:nvSpPr>
          <p:cNvPr id="3251" name="Google Shape;3251;p2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2" name="Google Shape;3252;p241"/>
          <p:cNvSpPr txBox="1">
            <a:spLocks noGrp="1"/>
          </p:cNvSpPr>
          <p:nvPr>
            <p:ph type="body" idx="3"/>
          </p:nvPr>
        </p:nvSpPr>
        <p:spPr>
          <a:xfrm>
            <a:off x="175" y="1251400"/>
            <a:ext cx="9144000" cy="36549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kismet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PowerShell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zsh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ZAP Proxy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11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143" name="Google Shape;2143;p11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Which of the following changes their signatures every time they replicate?</a:t>
            </a:r>
            <a:endParaRPr/>
          </a:p>
        </p:txBody>
      </p:sp>
      <p:sp>
        <p:nvSpPr>
          <p:cNvPr id="2144" name="Google Shape;2144;p1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145" name="Google Shape;2145;p11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6" name="Google Shape;2146;p116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Ransomware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Spyware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Polymorphic Viruses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Zombies</a:t>
            </a:r>
            <a:endParaRPr sz="1800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2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3258" name="Google Shape;3258;p2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20. Which of the following commands runs all of Nmap’s SMB scripts against a target?</a:t>
            </a:r>
            <a:endParaRPr/>
          </a:p>
        </p:txBody>
      </p:sp>
      <p:sp>
        <p:nvSpPr>
          <p:cNvPr id="3259" name="Google Shape;3259;p2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140</a:t>
            </a:fld>
            <a:endParaRPr/>
          </a:p>
        </p:txBody>
      </p:sp>
      <p:sp>
        <p:nvSpPr>
          <p:cNvPr id="3260" name="Google Shape;3260;p2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1" name="Google Shape;3261;p242"/>
          <p:cNvSpPr txBox="1">
            <a:spLocks noGrp="1"/>
          </p:cNvSpPr>
          <p:nvPr>
            <p:ph type="body" idx="3"/>
          </p:nvPr>
        </p:nvSpPr>
        <p:spPr>
          <a:xfrm>
            <a:off x="175" y="1389275"/>
            <a:ext cx="9144000" cy="35169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nmap --smb-all -sV -p 445 192.168.12.17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nmap --script --smb-scripts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192.168.12.17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Char char="☐"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nmap --script smb-enum-* -sV -p 445 192.168.12.17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Char char="☐"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nmap --script smb-enum-* 192.168.12.17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" name="Google Shape;3266;p2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 and Enumeration</a:t>
            </a:r>
            <a:endParaRPr/>
          </a:p>
        </p:txBody>
      </p:sp>
      <p:sp>
        <p:nvSpPr>
          <p:cNvPr id="3267" name="Google Shape;3267;p2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20. Which of the following commands runs all of Nmap’s SMB scripts against a target?</a:t>
            </a:r>
            <a:endParaRPr/>
          </a:p>
        </p:txBody>
      </p:sp>
      <p:sp>
        <p:nvSpPr>
          <p:cNvPr id="3268" name="Google Shape;3268;p2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141</a:t>
            </a:fld>
            <a:endParaRPr/>
          </a:p>
        </p:txBody>
      </p:sp>
      <p:sp>
        <p:nvSpPr>
          <p:cNvPr id="3269" name="Google Shape;3269;p2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0" name="Google Shape;3270;p243"/>
          <p:cNvSpPr txBox="1">
            <a:spLocks noGrp="1"/>
          </p:cNvSpPr>
          <p:nvPr>
            <p:ph type="body" idx="3"/>
          </p:nvPr>
        </p:nvSpPr>
        <p:spPr>
          <a:xfrm>
            <a:off x="175" y="1389275"/>
            <a:ext cx="9144000" cy="35169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nmap --smb-all -sV -p 445 192.168.12.17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nmap --script --smb-scripts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192.168.12.17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Char char="☐"/>
            </a:pPr>
            <a:r>
              <a:rPr lang="en" sz="1800" b="1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nmap --script smb-enum-* -sV -p 445 192.168.12.17</a:t>
            </a:r>
            <a:endParaRPr sz="1800" b="1">
              <a:solidFill>
                <a:schemeClr val="dk1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Char char="☐"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nmap --script smb-enum-* 192.168.12.17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5" name="Google Shape;3275;p244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&amp; Passwords</a:t>
            </a:r>
            <a:endParaRPr/>
          </a:p>
        </p:txBody>
      </p:sp>
      <p:sp>
        <p:nvSpPr>
          <p:cNvPr id="3276" name="Google Shape;3276;p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142</a:t>
            </a:fld>
            <a:endParaRPr/>
          </a:p>
        </p:txBody>
      </p:sp>
      <p:sp>
        <p:nvSpPr>
          <p:cNvPr id="3277" name="Google Shape;3277;p244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142</a:t>
            </a:fld>
            <a:endParaRPr/>
          </a:p>
        </p:txBody>
      </p:sp>
      <p:sp>
        <p:nvSpPr>
          <p:cNvPr id="3278" name="Google Shape;3278;p24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2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&amp; Passwords</a:t>
            </a:r>
            <a:endParaRPr/>
          </a:p>
        </p:txBody>
      </p:sp>
      <p:sp>
        <p:nvSpPr>
          <p:cNvPr id="3284" name="Google Shape;3284;p2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of the vulnerabilities discovered by Nmap can be exploited with malware. </a:t>
            </a:r>
            <a:endParaRPr/>
          </a:p>
        </p:txBody>
      </p:sp>
      <p:sp>
        <p:nvSpPr>
          <p:cNvPr id="3285" name="Google Shape;3285;p2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143</a:t>
            </a:fld>
            <a:endParaRPr/>
          </a:p>
        </p:txBody>
      </p:sp>
      <p:sp>
        <p:nvSpPr>
          <p:cNvPr id="3286" name="Google Shape;3286;p2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7" name="Google Shape;3287;p245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One of the most common tasks that malware performs is </a:t>
            </a:r>
            <a:r>
              <a:rPr lang="en" sz="1700" b="1"/>
              <a:t>finding and dumping passwords </a:t>
            </a:r>
            <a:r>
              <a:rPr lang="en" sz="1700"/>
              <a:t>from a target machine. </a:t>
            </a:r>
            <a:endParaRPr sz="17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/>
              <a:t>CEH tests on the basic understanding of malware and password attacks, such as: </a:t>
            </a:r>
            <a:endParaRPr sz="1700"/>
          </a:p>
          <a:p>
            <a:pPr marL="914400" lvl="0" indent="-33655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Types of Malware and Infection Methods</a:t>
            </a:r>
            <a:endParaRPr sz="1700"/>
          </a:p>
          <a:p>
            <a:pPr marL="9144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Windows Password Hash Format</a:t>
            </a:r>
            <a:endParaRPr sz="1700"/>
          </a:p>
          <a:p>
            <a:pPr marL="9144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Linux Password Hash Formats</a:t>
            </a:r>
            <a:endParaRPr sz="170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2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Types </a:t>
            </a:r>
            <a:endParaRPr/>
          </a:p>
        </p:txBody>
      </p:sp>
      <p:sp>
        <p:nvSpPr>
          <p:cNvPr id="3293" name="Google Shape;3293;p2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most important types of malware:</a:t>
            </a:r>
            <a:endParaRPr/>
          </a:p>
        </p:txBody>
      </p:sp>
      <p:sp>
        <p:nvSpPr>
          <p:cNvPr id="3294" name="Google Shape;3294;p2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144</a:t>
            </a:fld>
            <a:endParaRPr/>
          </a:p>
        </p:txBody>
      </p:sp>
      <p:sp>
        <p:nvSpPr>
          <p:cNvPr id="3295" name="Google Shape;3295;p2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6" name="Google Shape;3296;p246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●"/>
            </a:pPr>
            <a:r>
              <a:rPr lang="en" sz="1800" b="1">
                <a:solidFill>
                  <a:srgbClr val="24292E"/>
                </a:solidFill>
              </a:rPr>
              <a:t>Virus</a:t>
            </a:r>
            <a:r>
              <a:rPr lang="en" sz="1800">
                <a:solidFill>
                  <a:srgbClr val="24292E"/>
                </a:solidFill>
              </a:rPr>
              <a:t>: Malware that requires human interaction to run and spread. Hackers often spread viruses by tricking users into downloading and executing them, as in phishing attacks.</a:t>
            </a:r>
            <a:endParaRPr sz="1800">
              <a:solidFill>
                <a:srgbClr val="24292E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 b="1">
                <a:solidFill>
                  <a:srgbClr val="24292E"/>
                </a:solidFill>
              </a:rPr>
              <a:t>Trojan</a:t>
            </a:r>
            <a:r>
              <a:rPr lang="en" sz="1800">
                <a:solidFill>
                  <a:srgbClr val="24292E"/>
                </a:solidFill>
              </a:rPr>
              <a:t>: Malware that "poses" as legitimate software. For example, a hacker might send a phishing email with an attachment called WindowsUpdate.exe, which actually contains malware.</a:t>
            </a:r>
            <a:endParaRPr sz="1800">
              <a:solidFill>
                <a:srgbClr val="24292E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●"/>
            </a:pPr>
            <a:r>
              <a:rPr lang="en" sz="1800" b="1">
                <a:solidFill>
                  <a:srgbClr val="24292E"/>
                </a:solidFill>
              </a:rPr>
              <a:t>Worm</a:t>
            </a:r>
            <a:r>
              <a:rPr lang="en" sz="1800">
                <a:solidFill>
                  <a:srgbClr val="24292E"/>
                </a:solidFill>
              </a:rPr>
              <a:t>: Malware that can spread without human interaction, making them especially dangerous.</a:t>
            </a:r>
            <a:endParaRPr sz="1800">
              <a:solidFill>
                <a:srgbClr val="24292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1" name="Google Shape;3301;p2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Types </a:t>
            </a:r>
            <a:endParaRPr/>
          </a:p>
        </p:txBody>
      </p:sp>
      <p:sp>
        <p:nvSpPr>
          <p:cNvPr id="3302" name="Google Shape;3302;p2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Viruses, trojans and worms can infect the following parts of a computer: </a:t>
            </a:r>
            <a:endParaRPr/>
          </a:p>
        </p:txBody>
      </p:sp>
      <p:sp>
        <p:nvSpPr>
          <p:cNvPr id="3303" name="Google Shape;3303;p2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145</a:t>
            </a:fld>
            <a:endParaRPr/>
          </a:p>
        </p:txBody>
      </p:sp>
      <p:sp>
        <p:nvSpPr>
          <p:cNvPr id="3304" name="Google Shape;3304;p2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5" name="Google Shape;3305;p247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Roboto"/>
              <a:buChar char="●"/>
            </a:pPr>
            <a:r>
              <a:rPr lang="en" sz="1600" b="1">
                <a:solidFill>
                  <a:srgbClr val="24292E"/>
                </a:solidFill>
              </a:rPr>
              <a:t>Boot Record</a:t>
            </a:r>
            <a:r>
              <a:rPr lang="en" sz="1600">
                <a:solidFill>
                  <a:srgbClr val="24292E"/>
                </a:solidFill>
              </a:rPr>
              <a:t>: Viruses that infect the code that computers use to boot up. These are extremely dangerous viruses, as they are difficulty to detect.</a:t>
            </a:r>
            <a:endParaRPr sz="1600">
              <a:solidFill>
                <a:srgbClr val="24292E"/>
              </a:solidFill>
            </a:endParaRPr>
          </a:p>
          <a:p>
            <a:pPr marL="457200" lvl="0" indent="-3302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Roboto"/>
              <a:buChar char="●"/>
            </a:pPr>
            <a:r>
              <a:rPr lang="en" sz="1600" b="1">
                <a:solidFill>
                  <a:srgbClr val="24292E"/>
                </a:solidFill>
              </a:rPr>
              <a:t>File Infection</a:t>
            </a:r>
            <a:r>
              <a:rPr lang="en" sz="1600">
                <a:solidFill>
                  <a:srgbClr val="24292E"/>
                </a:solidFill>
              </a:rPr>
              <a:t>: Infect normal files, such as PNG images.</a:t>
            </a:r>
            <a:endParaRPr sz="1600">
              <a:solidFill>
                <a:srgbClr val="24292E"/>
              </a:solidFill>
            </a:endParaRPr>
          </a:p>
          <a:p>
            <a:pPr marL="457200" lvl="0" indent="-3302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Roboto"/>
              <a:buChar char="●"/>
            </a:pPr>
            <a:r>
              <a:rPr lang="en" sz="1600" b="1">
                <a:solidFill>
                  <a:srgbClr val="24292E"/>
                </a:solidFill>
              </a:rPr>
              <a:t>Macro Infection</a:t>
            </a:r>
            <a:r>
              <a:rPr lang="en" sz="1600">
                <a:solidFill>
                  <a:srgbClr val="24292E"/>
                </a:solidFill>
              </a:rPr>
              <a:t>: Viruses embedded in Word or Excel macros. This is commonly used to spread malware through phishing attacks.</a:t>
            </a:r>
            <a:endParaRPr sz="1600">
              <a:solidFill>
                <a:srgbClr val="24292E"/>
              </a:solidFill>
            </a:endParaRPr>
          </a:p>
          <a:p>
            <a:pPr marL="457200" lvl="0" indent="-3302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Roboto"/>
              <a:buChar char="●"/>
            </a:pPr>
            <a:r>
              <a:rPr lang="en" sz="1600" b="1">
                <a:solidFill>
                  <a:srgbClr val="24292E"/>
                </a:solidFill>
              </a:rPr>
              <a:t>Polymorphic</a:t>
            </a:r>
            <a:r>
              <a:rPr lang="en" sz="1600">
                <a:solidFill>
                  <a:srgbClr val="24292E"/>
                </a:solidFill>
              </a:rPr>
              <a:t>: Changes its code every time it infects a new computer. This makes them very hard to detect.</a:t>
            </a:r>
            <a:endParaRPr sz="1600">
              <a:solidFill>
                <a:srgbClr val="24292E"/>
              </a:solidFill>
            </a:endParaRPr>
          </a:p>
          <a:p>
            <a:pPr marL="457200" lvl="0" indent="-3302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Roboto"/>
              <a:buChar char="●"/>
            </a:pPr>
            <a:r>
              <a:rPr lang="en" sz="1600" b="1">
                <a:solidFill>
                  <a:srgbClr val="24292E"/>
                </a:solidFill>
              </a:rPr>
              <a:t>Multipart</a:t>
            </a:r>
            <a:r>
              <a:rPr lang="en" sz="1600">
                <a:solidFill>
                  <a:srgbClr val="24292E"/>
                </a:solidFill>
              </a:rPr>
              <a:t>: A multipart virus is one that can infect multiple parts of a computer, such as both the boot records and the file system.</a:t>
            </a:r>
            <a:endParaRPr sz="1600" b="1">
              <a:solidFill>
                <a:srgbClr val="24292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0" name="Google Shape;3310;p2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Phases</a:t>
            </a:r>
            <a:endParaRPr/>
          </a:p>
        </p:txBody>
      </p:sp>
      <p:sp>
        <p:nvSpPr>
          <p:cNvPr id="3311" name="Google Shape;3311;p2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Regardless of type or result, all malware spreads through five phases:  </a:t>
            </a:r>
            <a:endParaRPr/>
          </a:p>
        </p:txBody>
      </p:sp>
      <p:sp>
        <p:nvSpPr>
          <p:cNvPr id="3312" name="Google Shape;3312;p2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146</a:t>
            </a:fld>
            <a:endParaRPr/>
          </a:p>
        </p:txBody>
      </p:sp>
      <p:sp>
        <p:nvSpPr>
          <p:cNvPr id="3313" name="Google Shape;3313;p2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4" name="Google Shape;3314;p24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 b="1"/>
              <a:t>Search Routine</a:t>
            </a:r>
            <a:r>
              <a:rPr lang="en" sz="1800"/>
              <a:t>: The virus is downloaded onto the target and begins looking for a place to infect.</a:t>
            </a:r>
            <a:endParaRPr sz="1800"/>
          </a:p>
          <a:p>
            <a:pPr marL="457200" lvl="0" indent="-34290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 b="1"/>
              <a:t>Infection Routine</a:t>
            </a:r>
            <a:r>
              <a:rPr lang="en" sz="1800"/>
              <a:t>: The virus actually infects its target. The virus payload does not necessarily run. It just embeds itself into the target and lies dormant until it receives a command to run.</a:t>
            </a:r>
            <a:endParaRPr sz="1800"/>
          </a:p>
          <a:p>
            <a:pPr marL="457200" lvl="0" indent="-34290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 b="1"/>
              <a:t>Trigger Routine</a:t>
            </a:r>
            <a:r>
              <a:rPr lang="en" sz="1800"/>
              <a:t>: The virus executes and actually delivers its payload.</a:t>
            </a:r>
            <a:endParaRPr sz="1800"/>
          </a:p>
          <a:p>
            <a:pPr marL="457200" lvl="0" indent="-34290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 b="1"/>
              <a:t>Anti-Detection Routine</a:t>
            </a:r>
            <a:r>
              <a:rPr lang="en" sz="1800"/>
              <a:t>: Some sophisticated viruses can hide themselves from anti-virus software. Those that do are said to have an "anti-detection routine".</a:t>
            </a:r>
            <a:endParaRPr sz="1800" b="1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2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Honeypots</a:t>
            </a:r>
            <a:endParaRPr/>
          </a:p>
        </p:txBody>
      </p:sp>
      <p:sp>
        <p:nvSpPr>
          <p:cNvPr id="3320" name="Google Shape;3320;p2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machine tailor-made for catching real malware is called a </a:t>
            </a:r>
            <a:r>
              <a:rPr lang="en" b="1"/>
              <a:t>honey pot</a:t>
            </a:r>
            <a:r>
              <a:rPr lang="en"/>
              <a:t>. </a:t>
            </a:r>
            <a:endParaRPr/>
          </a:p>
        </p:txBody>
      </p:sp>
      <p:sp>
        <p:nvSpPr>
          <p:cNvPr id="3321" name="Google Shape;3321;p2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147</a:t>
            </a:fld>
            <a:endParaRPr/>
          </a:p>
        </p:txBody>
      </p:sp>
      <p:sp>
        <p:nvSpPr>
          <p:cNvPr id="3322" name="Google Shape;3322;p2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3" name="Google Shape;3323;p249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Researchers often study malware by "tricking" attackers into hacking "dummy" machines that they control, collecting the malware the attacker plants on the device, and studying its actions and effects.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</a:rPr>
              <a:t>All secure networks should have at least one honeypot, so administrators and security analysts can keep track of which kinds of malicious software is entering their network.</a:t>
            </a:r>
            <a:endParaRPr sz="1800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" name="Google Shape;3328;p2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Windows Passwords Hash Types</a:t>
            </a:r>
            <a:endParaRPr/>
          </a:p>
        </p:txBody>
      </p:sp>
      <p:sp>
        <p:nvSpPr>
          <p:cNvPr id="3329" name="Google Shape;3329;p2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Remember</a:t>
            </a:r>
            <a:r>
              <a:rPr lang="en"/>
              <a:t>: Operating systems store passwords in hashes, so if hackers can’t retrieve the cleartext passwords if they dump the hashes. </a:t>
            </a:r>
            <a:endParaRPr/>
          </a:p>
        </p:txBody>
      </p:sp>
      <p:sp>
        <p:nvSpPr>
          <p:cNvPr id="3330" name="Google Shape;3330;p2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148</a:t>
            </a:fld>
            <a:endParaRPr/>
          </a:p>
        </p:txBody>
      </p:sp>
      <p:sp>
        <p:nvSpPr>
          <p:cNvPr id="3331" name="Google Shape;3331;p2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2" name="Google Shape;3332;p250"/>
          <p:cNvSpPr txBox="1">
            <a:spLocks noGrp="1"/>
          </p:cNvSpPr>
          <p:nvPr>
            <p:ph type="body" idx="3"/>
          </p:nvPr>
        </p:nvSpPr>
        <p:spPr>
          <a:xfrm>
            <a:off x="175" y="1492975"/>
            <a:ext cx="9144000" cy="3413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Window Password Hash Types include: 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LM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NTHash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NTLM</a:t>
            </a:r>
            <a:endParaRPr sz="180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7" name="Google Shape;3337;p2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Windows Passwords Hash Types</a:t>
            </a:r>
            <a:endParaRPr/>
          </a:p>
        </p:txBody>
      </p:sp>
      <p:sp>
        <p:nvSpPr>
          <p:cNvPr id="3338" name="Google Shape;3338;p2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LM</a:t>
            </a:r>
            <a:endParaRPr/>
          </a:p>
        </p:txBody>
      </p:sp>
      <p:sp>
        <p:nvSpPr>
          <p:cNvPr id="3339" name="Google Shape;3339;p25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149</a:t>
            </a:fld>
            <a:endParaRPr/>
          </a:p>
        </p:txBody>
      </p:sp>
      <p:sp>
        <p:nvSpPr>
          <p:cNvPr id="3340" name="Google Shape;3340;p2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1" name="Google Shape;3341;p251"/>
          <p:cNvSpPr txBox="1">
            <a:spLocks noGrp="1"/>
          </p:cNvSpPr>
          <p:nvPr>
            <p:ph type="body" idx="3"/>
          </p:nvPr>
        </p:nvSpPr>
        <p:spPr>
          <a:xfrm>
            <a:off x="175" y="1123725"/>
            <a:ext cx="9144000" cy="3782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LM is a weak hash type used before Windows Vista/Windows Server 2008.</a:t>
            </a: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LM hashes are rarely used today, but sometimes appear in legacy networks.</a:t>
            </a: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</a:rPr>
              <a:t>LM hashes look like: </a:t>
            </a: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299BD128C1101FD6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</a:rPr>
              <a:t>Cracking an LM hash with </a:t>
            </a: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john</a:t>
            </a:r>
            <a:r>
              <a:rPr lang="en" sz="1800">
                <a:solidFill>
                  <a:srgbClr val="24292E"/>
                </a:solidFill>
              </a:rPr>
              <a:t> looks like: </a:t>
            </a: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john --format=lm hash.txt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</a:rPr>
              <a:t>Note: the important part of this command is </a:t>
            </a: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--format=lm</a:t>
            </a:r>
            <a:r>
              <a:rPr lang="en" sz="1800">
                <a:solidFill>
                  <a:srgbClr val="24292E"/>
                </a:solidFill>
              </a:rPr>
              <a:t>.</a:t>
            </a:r>
            <a:endParaRPr sz="1800">
              <a:solidFill>
                <a:srgbClr val="24292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1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152" name="Google Shape;2152;p11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Which of the following changes their signatures every time they replicate?</a:t>
            </a:r>
            <a:endParaRPr/>
          </a:p>
        </p:txBody>
      </p:sp>
      <p:sp>
        <p:nvSpPr>
          <p:cNvPr id="2153" name="Google Shape;2153;p1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154" name="Google Shape;2154;p11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5" name="Google Shape;2155;p117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Ransomware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Spyware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Polymorphic Viruses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Zombies</a:t>
            </a:r>
            <a:endParaRPr sz="1800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6" name="Google Shape;3346;p2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Windows Passwords Hash Types</a:t>
            </a:r>
            <a:endParaRPr/>
          </a:p>
        </p:txBody>
      </p:sp>
      <p:sp>
        <p:nvSpPr>
          <p:cNvPr id="3347" name="Google Shape;3347;p2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NTHash</a:t>
            </a:r>
            <a:endParaRPr/>
          </a:p>
        </p:txBody>
      </p:sp>
      <p:sp>
        <p:nvSpPr>
          <p:cNvPr id="3348" name="Google Shape;3348;p25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150</a:t>
            </a:fld>
            <a:endParaRPr/>
          </a:p>
        </p:txBody>
      </p:sp>
      <p:sp>
        <p:nvSpPr>
          <p:cNvPr id="3349" name="Google Shape;3349;p2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0" name="Google Shape;3350;p252"/>
          <p:cNvSpPr txBox="1">
            <a:spLocks noGrp="1"/>
          </p:cNvSpPr>
          <p:nvPr>
            <p:ph type="body" idx="3"/>
          </p:nvPr>
        </p:nvSpPr>
        <p:spPr>
          <a:xfrm>
            <a:off x="175" y="1123725"/>
            <a:ext cx="9144000" cy="3782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The NTHash is stronger than LM and is used in modern Windows systems.</a:t>
            </a: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NT hashes look like: </a:t>
            </a: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B4B9B02E6F09A9BD760F388B67351E2B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Cracking an NTHash looks like: </a:t>
            </a: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john --format=nt hash.txt</a:t>
            </a:r>
            <a:r>
              <a:rPr lang="en" sz="1800">
                <a:solidFill>
                  <a:srgbClr val="24292E"/>
                </a:solidFill>
              </a:rPr>
              <a:t>. </a:t>
            </a:r>
            <a:endParaRPr sz="1800">
              <a:solidFill>
                <a:srgbClr val="24292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800">
              <a:solidFill>
                <a:srgbClr val="24292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5" name="Google Shape;3355;p2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Windows Passwords Hash Types</a:t>
            </a:r>
            <a:endParaRPr/>
          </a:p>
        </p:txBody>
      </p:sp>
      <p:sp>
        <p:nvSpPr>
          <p:cNvPr id="3356" name="Google Shape;3356;p2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NTLM</a:t>
            </a:r>
            <a:endParaRPr dirty="0"/>
          </a:p>
        </p:txBody>
      </p:sp>
      <p:sp>
        <p:nvSpPr>
          <p:cNvPr id="3357" name="Google Shape;3357;p2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151</a:t>
            </a:fld>
            <a:endParaRPr/>
          </a:p>
        </p:txBody>
      </p:sp>
      <p:sp>
        <p:nvSpPr>
          <p:cNvPr id="3358" name="Google Shape;3358;p2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9" name="Google Shape;3359;p253"/>
          <p:cNvSpPr txBox="1">
            <a:spLocks noGrp="1"/>
          </p:cNvSpPr>
          <p:nvPr>
            <p:ph type="body" idx="3"/>
          </p:nvPr>
        </p:nvSpPr>
        <p:spPr>
          <a:xfrm>
            <a:off x="0" y="1141875"/>
            <a:ext cx="9144000" cy="37281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 dirty="0">
                <a:solidFill>
                  <a:srgbClr val="24292E"/>
                </a:solidFill>
              </a:rPr>
              <a:t>NTLM uses an </a:t>
            </a:r>
            <a:r>
              <a:rPr lang="en" sz="1800" dirty="0" err="1">
                <a:solidFill>
                  <a:srgbClr val="24292E"/>
                </a:solidFill>
              </a:rPr>
              <a:t>NTHash</a:t>
            </a:r>
            <a:r>
              <a:rPr lang="en" sz="1800" dirty="0">
                <a:solidFill>
                  <a:srgbClr val="24292E"/>
                </a:solidFill>
              </a:rPr>
              <a:t> in combination with other information to authenticate users.</a:t>
            </a:r>
            <a:endParaRPr sz="1800" dirty="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 dirty="0">
                <a:solidFill>
                  <a:srgbClr val="24292E"/>
                </a:solidFill>
              </a:rPr>
              <a:t>NTLM has two versions: NTLMv1 and NTLMv2. Both are commonly found on the network.</a:t>
            </a:r>
            <a:endParaRPr sz="1800" dirty="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 dirty="0">
                <a:solidFill>
                  <a:srgbClr val="24292E"/>
                </a:solidFill>
              </a:rPr>
              <a:t>NTLMv1 and NTLMv2 hashes look similar. See below for an example.</a:t>
            </a:r>
            <a:endParaRPr sz="1800" dirty="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 dirty="0">
                <a:solidFill>
                  <a:srgbClr val="24292E"/>
                </a:solidFill>
              </a:rPr>
              <a:t>To crack an NTLMv1 hash: </a:t>
            </a:r>
            <a:r>
              <a:rPr lang="en" sz="1800" dirty="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john --format=</a:t>
            </a:r>
            <a:r>
              <a:rPr lang="en" sz="1800" dirty="0" err="1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netntlm</a:t>
            </a:r>
            <a:r>
              <a:rPr lang="en" sz="1800" dirty="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 dirty="0" err="1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hash.txt</a:t>
            </a:r>
            <a:endParaRPr sz="1800" dirty="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 dirty="0">
                <a:solidFill>
                  <a:srgbClr val="24292E"/>
                </a:solidFill>
              </a:rPr>
              <a:t>To crack an NTLMv2 hash: </a:t>
            </a:r>
            <a:r>
              <a:rPr lang="en" sz="1800" dirty="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john --format=netntlmv2 </a:t>
            </a:r>
            <a:r>
              <a:rPr lang="en" sz="1800" dirty="0" err="1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hash.txt</a:t>
            </a:r>
            <a:endParaRPr sz="1800" dirty="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lnSpc>
                <a:spcPct val="150000"/>
              </a:lnSpc>
              <a:spcBef>
                <a:spcPts val="300"/>
              </a:spcBef>
              <a:buNone/>
            </a:pPr>
            <a:endParaRPr lang="en-US" sz="1200" dirty="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lnSpc>
                <a:spcPct val="150000"/>
              </a:lnSpc>
              <a:spcBef>
                <a:spcPts val="300"/>
              </a:spcBef>
              <a:buNone/>
            </a:pPr>
            <a:r>
              <a:rPr lang="en-US" sz="1200" dirty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admin::N46iSNekpT:08ca45b7d7ea58ee:88dcbe4446168966a153a0064958dac6:5c7830315c7830310000000000000b45c67103d07d7b95acd12ffa11230e0000000052920b85f78d013c31cdb3b92f5d765c783030</a:t>
            </a:r>
          </a:p>
          <a:p>
            <a:pPr marL="0" lvl="0" indent="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800" dirty="0">
              <a:solidFill>
                <a:srgbClr val="24292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4" name="Google Shape;3364;p2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 Passwords Hash Types</a:t>
            </a:r>
            <a:endParaRPr/>
          </a:p>
        </p:txBody>
      </p:sp>
      <p:sp>
        <p:nvSpPr>
          <p:cNvPr id="3365" name="Google Shape;3365;p2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CEH exam also requires familiarity with Linux hash types. </a:t>
            </a:r>
            <a:endParaRPr/>
          </a:p>
        </p:txBody>
      </p:sp>
      <p:sp>
        <p:nvSpPr>
          <p:cNvPr id="3366" name="Google Shape;3366;p25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152</a:t>
            </a:fld>
            <a:endParaRPr/>
          </a:p>
        </p:txBody>
      </p:sp>
      <p:sp>
        <p:nvSpPr>
          <p:cNvPr id="3367" name="Google Shape;3367;p2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8" name="Google Shape;3368;p254"/>
          <p:cNvSpPr txBox="1">
            <a:spLocks noGrp="1"/>
          </p:cNvSpPr>
          <p:nvPr>
            <p:ph type="body" idx="3"/>
          </p:nvPr>
        </p:nvSpPr>
        <p:spPr>
          <a:xfrm>
            <a:off x="175" y="1290700"/>
            <a:ext cx="9144000" cy="36156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Linux password hashes are stored in /etc/shadow as the second field in rach row</a:t>
            </a:r>
            <a:endParaRPr sz="1800"/>
          </a:p>
          <a:p>
            <a:pPr marL="914400" lvl="1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 Mono"/>
              <a:buChar char="○"/>
            </a:pPr>
            <a:r>
              <a:rPr lang="en">
                <a:solidFill>
                  <a:srgbClr val="24292E"/>
                </a:solidFill>
                <a:highlight>
                  <a:srgbClr val="F6F8FA"/>
                </a:highlight>
                <a:latin typeface="Roboto Mono"/>
                <a:ea typeface="Roboto Mono"/>
                <a:cs typeface="Roboto Mono"/>
                <a:sym typeface="Roboto Mono"/>
              </a:rPr>
              <a:t>root:</a:t>
            </a:r>
            <a:r>
              <a:rPr lang="en" b="1">
                <a:solidFill>
                  <a:srgbClr val="24292E"/>
                </a:solidFill>
                <a:highlight>
                  <a:srgbClr val="F6F8FA"/>
                </a:highlight>
                <a:latin typeface="Roboto Mono"/>
                <a:ea typeface="Roboto Mono"/>
                <a:cs typeface="Roboto Mono"/>
                <a:sym typeface="Roboto Mono"/>
              </a:rPr>
              <a:t>$6$</a:t>
            </a:r>
            <a:r>
              <a:rPr lang="en">
                <a:solidFill>
                  <a:srgbClr val="24292E"/>
                </a:solidFill>
                <a:highlight>
                  <a:srgbClr val="F6F8FA"/>
                </a:highlight>
                <a:latin typeface="Roboto Mono"/>
                <a:ea typeface="Roboto Mono"/>
                <a:cs typeface="Roboto Mono"/>
                <a:sym typeface="Roboto Mono"/>
              </a:rPr>
              <a:t>Ke02nYgo.9v0SF4p$hjztYvo/M4buqO4oBX8KZTftjCn6fE4cV5oI95QPekeQpITwFTRbDUBYBLIUx2mhorQoj9bLN8v.w6btE9xy1:16431:0:99999:7:::</a:t>
            </a:r>
            <a:endParaRPr>
              <a:solidFill>
                <a:srgbClr val="24292E"/>
              </a:solidFill>
              <a:highlight>
                <a:srgbClr val="F6F8FA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Linux uses the following hash formats: </a:t>
            </a:r>
            <a:endParaRPr sz="1800">
              <a:solidFill>
                <a:srgbClr val="24292E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24292E"/>
                </a:solidFill>
                <a:latin typeface="Courier"/>
                <a:ea typeface="Courier"/>
                <a:cs typeface="Courier"/>
                <a:sym typeface="Courier"/>
              </a:rPr>
              <a:t>$1$</a:t>
            </a:r>
            <a:r>
              <a:rPr lang="en" sz="18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1800">
                <a:solidFill>
                  <a:srgbClr val="24292E"/>
                </a:solidFill>
              </a:rPr>
              <a:t>MD5</a:t>
            </a:r>
            <a:endParaRPr sz="1800">
              <a:solidFill>
                <a:srgbClr val="24292E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24292E"/>
                </a:solidFill>
                <a:latin typeface="Courier"/>
                <a:ea typeface="Courier"/>
                <a:cs typeface="Courier"/>
                <a:sym typeface="Courier"/>
              </a:rPr>
              <a:t>$2$</a:t>
            </a:r>
            <a:r>
              <a:rPr lang="en" sz="18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1800">
                <a:solidFill>
                  <a:srgbClr val="24292E"/>
                </a:solidFill>
              </a:rPr>
              <a:t>Blowfish</a:t>
            </a:r>
            <a:endParaRPr sz="1800">
              <a:solidFill>
                <a:srgbClr val="24292E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24292E"/>
                </a:solidFill>
                <a:latin typeface="Courier"/>
                <a:ea typeface="Courier"/>
                <a:cs typeface="Courier"/>
                <a:sym typeface="Courier"/>
              </a:rPr>
              <a:t>$2a$</a:t>
            </a:r>
            <a:r>
              <a:rPr lang="en" sz="18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1800">
                <a:solidFill>
                  <a:srgbClr val="24292E"/>
                </a:solidFill>
              </a:rPr>
              <a:t>eksBlowfish</a:t>
            </a:r>
            <a:endParaRPr sz="1800">
              <a:solidFill>
                <a:srgbClr val="24292E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24292E"/>
                </a:solidFill>
                <a:latin typeface="Courier"/>
                <a:ea typeface="Courier"/>
                <a:cs typeface="Courier"/>
                <a:sym typeface="Courier"/>
              </a:rPr>
              <a:t>$5$</a:t>
            </a:r>
            <a:r>
              <a:rPr lang="en" sz="18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1800">
                <a:solidFill>
                  <a:srgbClr val="24292E"/>
                </a:solidFill>
              </a:rPr>
              <a:t>SHA-256 Crypt</a:t>
            </a:r>
            <a:endParaRPr sz="1800">
              <a:solidFill>
                <a:srgbClr val="24292E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24292E"/>
                </a:solidFill>
                <a:latin typeface="Courier"/>
                <a:ea typeface="Courier"/>
                <a:cs typeface="Courier"/>
                <a:sym typeface="Courier"/>
              </a:rPr>
              <a:t>$6$</a:t>
            </a:r>
            <a:r>
              <a:rPr lang="en" sz="18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1800">
                <a:solidFill>
                  <a:srgbClr val="24292E"/>
                </a:solidFill>
              </a:rPr>
              <a:t>SHA-512 Crypt</a:t>
            </a:r>
            <a:r>
              <a:rPr lang="en" sz="18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24292E"/>
                </a:solidFill>
              </a:rPr>
              <a:t>(This is the strongest and most common format currently used.)</a:t>
            </a:r>
            <a:endParaRPr>
              <a:solidFill>
                <a:srgbClr val="24292E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3" name="Google Shape;3373;p25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3374" name="Google Shape;3374;p25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153</a:t>
            </a:fld>
            <a:endParaRPr/>
          </a:p>
        </p:txBody>
      </p:sp>
      <p:sp>
        <p:nvSpPr>
          <p:cNvPr id="3375" name="Google Shape;3375;p25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6" name="Google Shape;3376;p25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Activity</a:t>
            </a:r>
            <a:r>
              <a:rPr lang="en"/>
              <a:t>: Malware &amp; Passwords Problem Set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this activity, you will work on a Malware and Passwords CEH problem set.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25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154</a:t>
            </a:fld>
            <a:endParaRPr/>
          </a:p>
        </p:txBody>
      </p:sp>
      <p:sp>
        <p:nvSpPr>
          <p:cNvPr id="3382" name="Google Shape;3382;p25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3" name="Google Shape;3383;p256"/>
          <p:cNvSpPr txBox="1"/>
          <p:nvPr/>
        </p:nvSpPr>
        <p:spPr>
          <a:xfrm>
            <a:off x="2757350" y="3542125"/>
            <a:ext cx="34467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Passwords &amp; Malware Problem Set</a:t>
            </a:r>
            <a:endParaRPr sz="18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2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389" name="Google Shape;3389;p2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Which of the following is the weakest?</a:t>
            </a:r>
            <a:endParaRPr/>
          </a:p>
        </p:txBody>
      </p:sp>
      <p:sp>
        <p:nvSpPr>
          <p:cNvPr id="3390" name="Google Shape;3390;p25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155</a:t>
            </a:fld>
            <a:endParaRPr/>
          </a:p>
        </p:txBody>
      </p:sp>
      <p:sp>
        <p:nvSpPr>
          <p:cNvPr id="3391" name="Google Shape;3391;p2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2" name="Google Shape;3392;p257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NTLMv1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Kerberos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NTLMv2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LM</a:t>
            </a:r>
            <a:endParaRPr sz="1800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7" name="Google Shape;3397;p2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398" name="Google Shape;3398;p2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Which of the following is the weakest?</a:t>
            </a:r>
            <a:endParaRPr/>
          </a:p>
        </p:txBody>
      </p:sp>
      <p:sp>
        <p:nvSpPr>
          <p:cNvPr id="3399" name="Google Shape;3399;p25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156</a:t>
            </a:fld>
            <a:endParaRPr/>
          </a:p>
        </p:txBody>
      </p:sp>
      <p:sp>
        <p:nvSpPr>
          <p:cNvPr id="3400" name="Google Shape;3400;p2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1" name="Google Shape;3401;p25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NTLMv1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Kerberos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NTLMv2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LM</a:t>
            </a:r>
            <a:endParaRPr sz="1800" b="1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6" name="Google Shape;3406;p2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407" name="Google Shape;3407;p2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Which format is used to hash passwords on modern Windows machines?</a:t>
            </a:r>
            <a:endParaRPr/>
          </a:p>
        </p:txBody>
      </p:sp>
      <p:sp>
        <p:nvSpPr>
          <p:cNvPr id="3408" name="Google Shape;3408;p2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157</a:t>
            </a:fld>
            <a:endParaRPr/>
          </a:p>
        </p:txBody>
      </p:sp>
      <p:sp>
        <p:nvSpPr>
          <p:cNvPr id="3409" name="Google Shape;3409;p2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0" name="Google Shape;3410;p259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DES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RC4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NTLM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SHA512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5" name="Google Shape;3415;p2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416" name="Google Shape;3416;p2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Which format is used to hash passwords on modern Windows machines?</a:t>
            </a:r>
            <a:endParaRPr/>
          </a:p>
        </p:txBody>
      </p:sp>
      <p:sp>
        <p:nvSpPr>
          <p:cNvPr id="3417" name="Google Shape;3417;p2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158</a:t>
            </a:fld>
            <a:endParaRPr/>
          </a:p>
        </p:txBody>
      </p:sp>
      <p:sp>
        <p:nvSpPr>
          <p:cNvPr id="3418" name="Google Shape;3418;p2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9" name="Google Shape;3419;p26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DES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RC4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NTLM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SHA512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4" name="Google Shape;3424;p2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425" name="Google Shape;3425;p26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Which hash format was used to generate the credentials below: </a:t>
            </a:r>
            <a:endParaRPr dirty="0"/>
          </a:p>
          <a:p>
            <a:pPr marL="152400" marR="1524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admin::N46iSNekpT:08ca45b7d7ea58ee:88dcbe4446168966a153a0064958dac6:5c7830315c7830310000000000000b45c67103d07d7b95acd12ffa11230e0000000052920b85f78d013c31cdb3b92f5d765c783030</a:t>
            </a:r>
            <a:endParaRPr sz="1400" dirty="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6" name="Google Shape;3426;p2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159</a:t>
            </a:fld>
            <a:endParaRPr/>
          </a:p>
        </p:txBody>
      </p:sp>
      <p:sp>
        <p:nvSpPr>
          <p:cNvPr id="3427" name="Google Shape;3427;p2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8" name="Google Shape;3428;p261"/>
          <p:cNvSpPr txBox="1">
            <a:spLocks noGrp="1"/>
          </p:cNvSpPr>
          <p:nvPr>
            <p:ph type="body" idx="3"/>
          </p:nvPr>
        </p:nvSpPr>
        <p:spPr>
          <a:xfrm>
            <a:off x="175" y="2227075"/>
            <a:ext cx="9144000" cy="26793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DES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RC4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NTLM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SHA512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1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161" name="Google Shape;2161;p1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In order to take control early in the boot process, some viruses reside in the:</a:t>
            </a:r>
            <a:endParaRPr/>
          </a:p>
        </p:txBody>
      </p:sp>
      <p:sp>
        <p:nvSpPr>
          <p:cNvPr id="2162" name="Google Shape;2162;p1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163" name="Google Shape;2163;p1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4" name="Google Shape;2164;p11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Memory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Boot sector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Flash drive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Hard drive</a:t>
            </a:r>
            <a:endParaRPr sz="1800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3" name="Google Shape;3433;p2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434" name="Google Shape;3434;p26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Which hash format was used to generate the credentials below: </a:t>
            </a:r>
            <a:endParaRPr/>
          </a:p>
          <a:p>
            <a:pPr marL="152400" marR="1524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admin::N46iSNekpT:08ca45b7d7ea58ee:88dcbe4446168966a153a0064958dac6:5c7830315c7830310000000000000b45c67103d07d7b95acd12ffa11230e0000000052920b85f78d013c31cdb3b92f5d765c783030</a:t>
            </a: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5" name="Google Shape;3435;p2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160</a:t>
            </a:fld>
            <a:endParaRPr/>
          </a:p>
        </p:txBody>
      </p:sp>
      <p:sp>
        <p:nvSpPr>
          <p:cNvPr id="3436" name="Google Shape;3436;p2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7" name="Google Shape;3437;p262"/>
          <p:cNvSpPr txBox="1">
            <a:spLocks noGrp="1"/>
          </p:cNvSpPr>
          <p:nvPr>
            <p:ph type="body" idx="3"/>
          </p:nvPr>
        </p:nvSpPr>
        <p:spPr>
          <a:xfrm>
            <a:off x="175" y="2227075"/>
            <a:ext cx="9144000" cy="26793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DES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RC4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NTLM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SHA512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2" name="Google Shape;3442;p2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443" name="Google Shape;3443;p26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Which command would you use to crack the password hash below: </a:t>
            </a:r>
            <a:endParaRPr/>
          </a:p>
          <a:p>
            <a:pPr marL="15240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52400" marR="152400" lvl="0" indent="0" algn="l" rtl="0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299BD128C1101FD6</a:t>
            </a: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4" name="Google Shape;3444;p2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161</a:t>
            </a:fld>
            <a:endParaRPr/>
          </a:p>
        </p:txBody>
      </p:sp>
      <p:sp>
        <p:nvSpPr>
          <p:cNvPr id="3445" name="Google Shape;3445;p2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6" name="Google Shape;3446;p263"/>
          <p:cNvSpPr txBox="1">
            <a:spLocks noGrp="1"/>
          </p:cNvSpPr>
          <p:nvPr>
            <p:ph type="body" idx="3"/>
          </p:nvPr>
        </p:nvSpPr>
        <p:spPr>
          <a:xfrm>
            <a:off x="175" y="1945675"/>
            <a:ext cx="9144000" cy="2960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john --format=nt hash.txt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Char char="☐"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john --format=lm hash.txt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Char char="☐"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john --format=netntlm hash.txt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Char char="☐"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john --format=raw-md5 hash.txt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2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452" name="Google Shape;3452;p2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Which command would you use to crack the password hash below: </a:t>
            </a:r>
            <a:endParaRPr/>
          </a:p>
          <a:p>
            <a:pPr marL="15240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52400" marR="152400" lvl="0" indent="0" algn="l" rtl="0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299BD128C1101FD6</a:t>
            </a: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3" name="Google Shape;3453;p2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162</a:t>
            </a:fld>
            <a:endParaRPr/>
          </a:p>
        </p:txBody>
      </p:sp>
      <p:sp>
        <p:nvSpPr>
          <p:cNvPr id="3454" name="Google Shape;3454;p26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5" name="Google Shape;3455;p264"/>
          <p:cNvSpPr txBox="1">
            <a:spLocks noGrp="1"/>
          </p:cNvSpPr>
          <p:nvPr>
            <p:ph type="body" idx="3"/>
          </p:nvPr>
        </p:nvSpPr>
        <p:spPr>
          <a:xfrm>
            <a:off x="175" y="1945675"/>
            <a:ext cx="9144000" cy="2960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john --format=nt hash.txt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Char char="☐"/>
            </a:pPr>
            <a:r>
              <a:rPr lang="en" sz="1800" b="1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john --format=lm hash.txt</a:t>
            </a:r>
            <a:endParaRPr sz="1800" b="1">
              <a:solidFill>
                <a:schemeClr val="dk1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Char char="☐"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john --format=netntlm hash.txt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Char char="☐"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john --format=raw-md5 hash.txt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0" name="Google Shape;3460;p2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461" name="Google Shape;3461;p2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Suppose you dump the following passwords from /etc/shadow. Which algorithm was used to generate them?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  <a:p>
            <a:pPr marL="152400" marR="152400" lvl="0" indent="0" algn="l" rtl="0">
              <a:lnSpc>
                <a:spcPct val="14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$6$0LNgXS95nJv2B6hm$BRNf00hyT5xGNRnsLSSn3xDPXIs6l34g2kpex4mh0w/fvGz4MYs02qWjVU5NrbVktoNVNRsHU6MUTUua4J5nO0</a:t>
            </a: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2400" marR="152400" lvl="0" indent="0" algn="l" rtl="0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2" name="Google Shape;3462;p2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163</a:t>
            </a:fld>
            <a:endParaRPr/>
          </a:p>
        </p:txBody>
      </p:sp>
      <p:sp>
        <p:nvSpPr>
          <p:cNvPr id="3463" name="Google Shape;3463;p2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4" name="Google Shape;3464;p265"/>
          <p:cNvSpPr txBox="1">
            <a:spLocks noGrp="1"/>
          </p:cNvSpPr>
          <p:nvPr>
            <p:ph type="body" idx="3"/>
          </p:nvPr>
        </p:nvSpPr>
        <p:spPr>
          <a:xfrm>
            <a:off x="175" y="2157575"/>
            <a:ext cx="9144000" cy="27489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Char char="☐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MD5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Blowfish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SHA512-Crypt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SHA256-Crypt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9" name="Google Shape;3469;p2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470" name="Google Shape;3470;p26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Suppose you dump the following passwords from /etc/shadow. Which algorithm was used to generate them?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  <a:p>
            <a:pPr marL="152400" marR="152400" lvl="0" indent="0" algn="l" rtl="0">
              <a:lnSpc>
                <a:spcPct val="14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$6$0LNgXS95nJv2B6hm$BRNf00hyT5xGNRnsLSSn3xDPXIs6l34g2kpex4mh0w/fvGz4MYs02qWjVU5NrbVktoNVNRsHU6MUTUua4J5nO0</a:t>
            </a: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2400" marR="152400" lvl="0" indent="0" algn="l" rtl="0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1" name="Google Shape;3471;p2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164</a:t>
            </a:fld>
            <a:endParaRPr/>
          </a:p>
        </p:txBody>
      </p:sp>
      <p:sp>
        <p:nvSpPr>
          <p:cNvPr id="3472" name="Google Shape;3472;p2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3" name="Google Shape;3473;p266"/>
          <p:cNvSpPr txBox="1">
            <a:spLocks noGrp="1"/>
          </p:cNvSpPr>
          <p:nvPr>
            <p:ph type="body" idx="3"/>
          </p:nvPr>
        </p:nvSpPr>
        <p:spPr>
          <a:xfrm>
            <a:off x="175" y="2157575"/>
            <a:ext cx="9144000" cy="27489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ono"/>
              <a:buChar char="☐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MD5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Blowfish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 b="1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SHA512-Crypt</a:t>
            </a:r>
            <a:endParaRPr sz="1800" b="1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SHA256-Crypt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8" name="Google Shape;3478;p2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479" name="Google Shape;3479;p2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Suppose you dump the following passwords from /etc/shadow. Which algorithm was used to generate them?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  <a:p>
            <a:pPr marL="15240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$1$3JUKmV3R$vZVeb51f1t6QZUecwuRHX0</a:t>
            </a: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2400" marR="152400" lvl="0" indent="0" algn="l" rtl="0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0" name="Google Shape;3480;p2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165</a:t>
            </a:fld>
            <a:endParaRPr/>
          </a:p>
        </p:txBody>
      </p:sp>
      <p:sp>
        <p:nvSpPr>
          <p:cNvPr id="3481" name="Google Shape;3481;p2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2" name="Google Shape;3482;p267"/>
          <p:cNvSpPr txBox="1">
            <a:spLocks noGrp="1"/>
          </p:cNvSpPr>
          <p:nvPr>
            <p:ph type="body" idx="3"/>
          </p:nvPr>
        </p:nvSpPr>
        <p:spPr>
          <a:xfrm>
            <a:off x="175" y="2157575"/>
            <a:ext cx="9144000" cy="27489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SHA512-Crypt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Blowfish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MD5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SHA256-Crypt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p2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488" name="Google Shape;3488;p26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Suppose you dump the following passwords from /etc/shadow. Which algorithm was used to generate them?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  <a:p>
            <a:pPr marL="15240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$1$3JUKmV3R$vZVeb51f1t6QZUecwuRHX0</a:t>
            </a: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2400" marR="152400" lvl="0" indent="0" algn="l" rtl="0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9" name="Google Shape;3489;p2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166</a:t>
            </a:fld>
            <a:endParaRPr/>
          </a:p>
        </p:txBody>
      </p:sp>
      <p:sp>
        <p:nvSpPr>
          <p:cNvPr id="3490" name="Google Shape;3490;p2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1" name="Google Shape;3491;p268"/>
          <p:cNvSpPr txBox="1">
            <a:spLocks noGrp="1"/>
          </p:cNvSpPr>
          <p:nvPr>
            <p:ph type="body" idx="3"/>
          </p:nvPr>
        </p:nvSpPr>
        <p:spPr>
          <a:xfrm>
            <a:off x="175" y="2157575"/>
            <a:ext cx="9144000" cy="27489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SHA512-Crypt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Blowfish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 b="1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MD5</a:t>
            </a:r>
            <a:endParaRPr sz="1800" b="1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SHA256-Crypt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6" name="Google Shape;3496;p2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497" name="Google Shape;3497;p26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 Which of the following exploits leverages a buffer overflow vulnerability?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2400" marR="152400" lvl="0" indent="0" algn="l" rtl="0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8" name="Google Shape;3498;p26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167</a:t>
            </a:fld>
            <a:endParaRPr/>
          </a:p>
        </p:txBody>
      </p:sp>
      <p:sp>
        <p:nvSpPr>
          <p:cNvPr id="3499" name="Google Shape;3499;p26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0" name="Google Shape;3500;p269"/>
          <p:cNvSpPr txBox="1">
            <a:spLocks noGrp="1"/>
          </p:cNvSpPr>
          <p:nvPr>
            <p:ph type="body" idx="3"/>
          </p:nvPr>
        </p:nvSpPr>
        <p:spPr>
          <a:xfrm>
            <a:off x="175" y="1271425"/>
            <a:ext cx="9144000" cy="36348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Heartbleed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Shellshock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BEAST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UAC Bypass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5" name="Google Shape;3505;p2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506" name="Google Shape;3506;p2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 Which of the following exploits leverages a buffer overflow vulnerability?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2400" marR="152400" lvl="0" indent="0" algn="l" rtl="0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7" name="Google Shape;3507;p27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168</a:t>
            </a:fld>
            <a:endParaRPr/>
          </a:p>
        </p:txBody>
      </p:sp>
      <p:sp>
        <p:nvSpPr>
          <p:cNvPr id="3508" name="Google Shape;3508;p27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9" name="Google Shape;3509;p270"/>
          <p:cNvSpPr txBox="1">
            <a:spLocks noGrp="1"/>
          </p:cNvSpPr>
          <p:nvPr>
            <p:ph type="body" idx="3"/>
          </p:nvPr>
        </p:nvSpPr>
        <p:spPr>
          <a:xfrm>
            <a:off x="175" y="1271425"/>
            <a:ext cx="9144000" cy="36348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Heartbleed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Shellshock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BEAST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UAC Bypass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4" name="Google Shape;3514;p2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515" name="Google Shape;3515;p2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 Which of the following is commonly achieved with a buffer overflow exploit? Check all that apply.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2400" marR="152400" lvl="0" indent="0" algn="l" rtl="0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6" name="Google Shape;3516;p27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169</a:t>
            </a:fld>
            <a:endParaRPr/>
          </a:p>
        </p:txBody>
      </p:sp>
      <p:sp>
        <p:nvSpPr>
          <p:cNvPr id="3517" name="Google Shape;3517;p27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8" name="Google Shape;3518;p271"/>
          <p:cNvSpPr txBox="1">
            <a:spLocks noGrp="1"/>
          </p:cNvSpPr>
          <p:nvPr>
            <p:ph type="body" idx="3"/>
          </p:nvPr>
        </p:nvSpPr>
        <p:spPr>
          <a:xfrm>
            <a:off x="175" y="1454425"/>
            <a:ext cx="9144000" cy="3451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Escalating privileges to root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Shellcode Injection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Reading Protected Memory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Dumping Remote Database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p1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170" name="Google Shape;2170;p1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In order to take control early in the boot process, some viruses reside in the:</a:t>
            </a:r>
            <a:endParaRPr/>
          </a:p>
        </p:txBody>
      </p:sp>
      <p:sp>
        <p:nvSpPr>
          <p:cNvPr id="2171" name="Google Shape;2171;p1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172" name="Google Shape;2172;p1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3" name="Google Shape;2173;p119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Memory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Boot sector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Flash drive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Hard drive</a:t>
            </a:r>
            <a:endParaRPr sz="1800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3" name="Google Shape;3523;p2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524" name="Google Shape;3524;p2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 Which of the following is commonly achieved with a buffer overflow exploit? Check all that apply.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2400" marR="152400" lvl="0" indent="0" algn="l" rtl="0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5" name="Google Shape;3525;p27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170</a:t>
            </a:fld>
            <a:endParaRPr/>
          </a:p>
        </p:txBody>
      </p:sp>
      <p:sp>
        <p:nvSpPr>
          <p:cNvPr id="3526" name="Google Shape;3526;p27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7" name="Google Shape;3527;p272"/>
          <p:cNvSpPr txBox="1">
            <a:spLocks noGrp="1"/>
          </p:cNvSpPr>
          <p:nvPr>
            <p:ph type="body" idx="3"/>
          </p:nvPr>
        </p:nvSpPr>
        <p:spPr>
          <a:xfrm>
            <a:off x="175" y="1454425"/>
            <a:ext cx="9144000" cy="3451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Escalating privileges to root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Shellcode Injection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Reading Protected Memory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Dumping Remote Database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2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533" name="Google Shape;3533;p27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9. What is the difference between a virus and a worm?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2400" marR="152400" lvl="0" indent="0" algn="l" rtl="0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4" name="Google Shape;3534;p27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171</a:t>
            </a:fld>
            <a:endParaRPr/>
          </a:p>
        </p:txBody>
      </p:sp>
      <p:sp>
        <p:nvSpPr>
          <p:cNvPr id="3535" name="Google Shape;3535;p27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6" name="Google Shape;3536;p273"/>
          <p:cNvSpPr txBox="1">
            <a:spLocks noGrp="1"/>
          </p:cNvSpPr>
          <p:nvPr>
            <p:ph type="body" idx="3"/>
          </p:nvPr>
        </p:nvSpPr>
        <p:spPr>
          <a:xfrm>
            <a:off x="175" y="1300325"/>
            <a:ext cx="9144000" cy="360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 worm can spread without human interaction, whereas a virus must be downloaded or executed by a user. </a:t>
            </a:r>
            <a:endParaRPr sz="1800"/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 virus can infect multiple computers, but a worm can only infect one at a time. </a:t>
            </a:r>
            <a:endParaRPr sz="1800"/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 virus can copy itself perfectly, but worms change every time the copy themselves. </a:t>
            </a:r>
            <a:endParaRPr sz="1800"/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Worms are used for DoS, while viruses can be used for many things. 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1" name="Google Shape;3541;p2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542" name="Google Shape;3542;p2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9. What is the difference between a virus and a worm?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2400" marR="152400" lvl="0" indent="0" algn="l" rtl="0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3" name="Google Shape;3543;p27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172</a:t>
            </a:fld>
            <a:endParaRPr/>
          </a:p>
        </p:txBody>
      </p:sp>
      <p:sp>
        <p:nvSpPr>
          <p:cNvPr id="3544" name="Google Shape;3544;p2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5" name="Google Shape;3545;p274"/>
          <p:cNvSpPr txBox="1">
            <a:spLocks noGrp="1"/>
          </p:cNvSpPr>
          <p:nvPr>
            <p:ph type="body" idx="3"/>
          </p:nvPr>
        </p:nvSpPr>
        <p:spPr>
          <a:xfrm>
            <a:off x="175" y="1300325"/>
            <a:ext cx="9144000" cy="360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A worm can spread without human interaction, whereas a virus must be downloaded or executed by a user. 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 virus can infect multiple computers, but a worm can only infect one at a time. </a:t>
            </a:r>
            <a:endParaRPr sz="1800"/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 virus can copy itself perfectly, but worms change every time the copy themselves. </a:t>
            </a:r>
            <a:endParaRPr sz="1800"/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Worms are used for DoS, while viruses can be used for many things. 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0" name="Google Shape;3550;p2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551" name="Google Shape;3551;p2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10. Which type of malware is most associated with spearphishing?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2400" marR="152400" lvl="0" indent="0" algn="l" rtl="0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2" name="Google Shape;3552;p27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173</a:t>
            </a:fld>
            <a:endParaRPr/>
          </a:p>
        </p:txBody>
      </p:sp>
      <p:sp>
        <p:nvSpPr>
          <p:cNvPr id="3553" name="Google Shape;3553;p27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4" name="Google Shape;3554;p275"/>
          <p:cNvSpPr txBox="1">
            <a:spLocks noGrp="1"/>
          </p:cNvSpPr>
          <p:nvPr>
            <p:ph type="body" idx="3"/>
          </p:nvPr>
        </p:nvSpPr>
        <p:spPr>
          <a:xfrm>
            <a:off x="175" y="1119150"/>
            <a:ext cx="9144000" cy="37866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Worm</a:t>
            </a:r>
            <a:endParaRPr sz="1800"/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Virus</a:t>
            </a:r>
            <a:endParaRPr sz="1800"/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Trojan</a:t>
            </a:r>
            <a:endParaRPr sz="1800"/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Ransomware</a:t>
            </a:r>
            <a:endParaRPr sz="1800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9" name="Google Shape;3559;p2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560" name="Google Shape;3560;p2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10. Which type of malware is most associated with spearphishing?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2400" marR="152400" lvl="0" indent="0" algn="l" rtl="0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1" name="Google Shape;3561;p27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174</a:t>
            </a:fld>
            <a:endParaRPr/>
          </a:p>
        </p:txBody>
      </p:sp>
      <p:sp>
        <p:nvSpPr>
          <p:cNvPr id="3562" name="Google Shape;3562;p2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3" name="Google Shape;3563;p276"/>
          <p:cNvSpPr txBox="1">
            <a:spLocks noGrp="1"/>
          </p:cNvSpPr>
          <p:nvPr>
            <p:ph type="body" idx="3"/>
          </p:nvPr>
        </p:nvSpPr>
        <p:spPr>
          <a:xfrm>
            <a:off x="175" y="1104750"/>
            <a:ext cx="9144000" cy="3801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Worm</a:t>
            </a:r>
            <a:endParaRPr sz="1800"/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Virus</a:t>
            </a:r>
            <a:endParaRPr sz="1800"/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Trojan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Ransomware</a:t>
            </a:r>
            <a:endParaRPr sz="1800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8" name="Google Shape;3568;p2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569" name="Google Shape;3569;p2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11. Which part of a computer does bootkit infect?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2400" marR="152400" lvl="0" indent="0" algn="l" rtl="0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0" name="Google Shape;3570;p27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175</a:t>
            </a:fld>
            <a:endParaRPr/>
          </a:p>
        </p:txBody>
      </p:sp>
      <p:sp>
        <p:nvSpPr>
          <p:cNvPr id="3571" name="Google Shape;3571;p2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2" name="Google Shape;3572;p277"/>
          <p:cNvSpPr txBox="1">
            <a:spLocks noGrp="1"/>
          </p:cNvSpPr>
          <p:nvPr>
            <p:ph type="body" idx="3"/>
          </p:nvPr>
        </p:nvSpPr>
        <p:spPr>
          <a:xfrm>
            <a:off x="175" y="1119150"/>
            <a:ext cx="9144000" cy="37866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NIC</a:t>
            </a:r>
            <a:endParaRPr sz="1800"/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Master Boot Record</a:t>
            </a:r>
            <a:endParaRPr sz="1800"/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BIOS</a:t>
            </a:r>
            <a:endParaRPr sz="1800"/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Files</a:t>
            </a:r>
            <a:endParaRPr sz="1800"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p2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578" name="Google Shape;3578;p2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11. Which part of a computer does bootkit infect?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2400" marR="152400" lvl="0" indent="0" algn="l" rtl="0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9" name="Google Shape;3579;p27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176</a:t>
            </a:fld>
            <a:endParaRPr/>
          </a:p>
        </p:txBody>
      </p:sp>
      <p:sp>
        <p:nvSpPr>
          <p:cNvPr id="3580" name="Google Shape;3580;p2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1" name="Google Shape;3581;p278"/>
          <p:cNvSpPr txBox="1">
            <a:spLocks noGrp="1"/>
          </p:cNvSpPr>
          <p:nvPr>
            <p:ph type="body" idx="3"/>
          </p:nvPr>
        </p:nvSpPr>
        <p:spPr>
          <a:xfrm>
            <a:off x="175" y="1119150"/>
            <a:ext cx="9144000" cy="37866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NIC</a:t>
            </a:r>
            <a:endParaRPr sz="1800"/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Master Boot Record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BIOS</a:t>
            </a:r>
            <a:endParaRPr sz="1800"/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Files</a:t>
            </a:r>
            <a:endParaRPr sz="1800"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2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587" name="Google Shape;3587;p2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12. Which part of a computer does rootkit infect?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2400" marR="152400" lvl="0" indent="0" algn="l" rtl="0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8" name="Google Shape;3588;p27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177</a:t>
            </a:fld>
            <a:endParaRPr/>
          </a:p>
        </p:txBody>
      </p:sp>
      <p:sp>
        <p:nvSpPr>
          <p:cNvPr id="3589" name="Google Shape;3589;p2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0" name="Google Shape;3590;p279"/>
          <p:cNvSpPr txBox="1">
            <a:spLocks noGrp="1"/>
          </p:cNvSpPr>
          <p:nvPr>
            <p:ph type="body" idx="3"/>
          </p:nvPr>
        </p:nvSpPr>
        <p:spPr>
          <a:xfrm>
            <a:off x="175" y="1119150"/>
            <a:ext cx="9144000" cy="37866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NIC</a:t>
            </a:r>
            <a:endParaRPr sz="1800"/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Master Boot Record</a:t>
            </a:r>
            <a:endParaRPr sz="1800"/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BIOS</a:t>
            </a:r>
            <a:endParaRPr sz="1800"/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Files</a:t>
            </a:r>
            <a:endParaRPr sz="1800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5" name="Google Shape;3595;p2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596" name="Google Shape;3596;p2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12. Which part of a computer does rootkit infect?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2400" marR="152400" lvl="0" indent="0" algn="l" rtl="0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7" name="Google Shape;3597;p28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178</a:t>
            </a:fld>
            <a:endParaRPr/>
          </a:p>
        </p:txBody>
      </p:sp>
      <p:sp>
        <p:nvSpPr>
          <p:cNvPr id="3598" name="Google Shape;3598;p28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9" name="Google Shape;3599;p280"/>
          <p:cNvSpPr txBox="1">
            <a:spLocks noGrp="1"/>
          </p:cNvSpPr>
          <p:nvPr>
            <p:ph type="body" idx="3"/>
          </p:nvPr>
        </p:nvSpPr>
        <p:spPr>
          <a:xfrm>
            <a:off x="175" y="1119150"/>
            <a:ext cx="9144000" cy="37866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NIC</a:t>
            </a:r>
            <a:endParaRPr sz="1800"/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Master Boot Record</a:t>
            </a:r>
            <a:endParaRPr sz="1800"/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BIOS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Files</a:t>
            </a:r>
            <a:endParaRPr sz="1800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" name="Google Shape;3604;p2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605" name="Google Shape;3605;p2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13. Which ring does a kernel rootkit run in?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2400" marR="152400" lvl="0" indent="0" algn="l" rtl="0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6" name="Google Shape;3606;p28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179</a:t>
            </a:fld>
            <a:endParaRPr/>
          </a:p>
        </p:txBody>
      </p:sp>
      <p:sp>
        <p:nvSpPr>
          <p:cNvPr id="3607" name="Google Shape;3607;p2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8" name="Google Shape;3608;p281"/>
          <p:cNvSpPr txBox="1">
            <a:spLocks noGrp="1"/>
          </p:cNvSpPr>
          <p:nvPr>
            <p:ph type="body" idx="3"/>
          </p:nvPr>
        </p:nvSpPr>
        <p:spPr>
          <a:xfrm>
            <a:off x="175" y="1119150"/>
            <a:ext cx="9144000" cy="37866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Ring 0 </a:t>
            </a:r>
            <a:endParaRPr sz="1800"/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Ring 1</a:t>
            </a:r>
            <a:endParaRPr sz="1800"/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Ring 2</a:t>
            </a:r>
            <a:endParaRPr sz="1800"/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Ring 7</a:t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1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179" name="Google Shape;2179;p1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 Which of the following is not a type of malware?</a:t>
            </a:r>
            <a:endParaRPr/>
          </a:p>
        </p:txBody>
      </p:sp>
      <p:sp>
        <p:nvSpPr>
          <p:cNvPr id="2180" name="Google Shape;2180;p1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181" name="Google Shape;2181;p1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2" name="Google Shape;2182;p12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Worms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Spyware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Ransomware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Bugs</a:t>
            </a:r>
            <a:endParaRPr sz="1800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3" name="Google Shape;3613;p2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614" name="Google Shape;3614;p2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13. Which ring does a kernel rootkit run in?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2400" marR="152400" lvl="0" indent="0" algn="l" rtl="0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5" name="Google Shape;3615;p28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180</a:t>
            </a:fld>
            <a:endParaRPr/>
          </a:p>
        </p:txBody>
      </p:sp>
      <p:sp>
        <p:nvSpPr>
          <p:cNvPr id="3616" name="Google Shape;3616;p2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7" name="Google Shape;3617;p282"/>
          <p:cNvSpPr txBox="1">
            <a:spLocks noGrp="1"/>
          </p:cNvSpPr>
          <p:nvPr>
            <p:ph type="body" idx="3"/>
          </p:nvPr>
        </p:nvSpPr>
        <p:spPr>
          <a:xfrm>
            <a:off x="175" y="1119150"/>
            <a:ext cx="9144000" cy="37866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Ring 0 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Ring 1</a:t>
            </a:r>
            <a:endParaRPr sz="1800"/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Ring 2</a:t>
            </a:r>
            <a:endParaRPr sz="1800"/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Ring 7</a:t>
            </a:r>
            <a:endParaRPr sz="1800"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2" name="Google Shape;3622;p2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623" name="Google Shape;3623;p2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14. Why are rootkits difficult to detect?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2400" marR="152400" lvl="0" indent="0" algn="l" rtl="0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4" name="Google Shape;3624;p28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181</a:t>
            </a:fld>
            <a:endParaRPr/>
          </a:p>
        </p:txBody>
      </p:sp>
      <p:sp>
        <p:nvSpPr>
          <p:cNvPr id="3625" name="Google Shape;3625;p2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6" name="Google Shape;3626;p283"/>
          <p:cNvSpPr txBox="1">
            <a:spLocks noGrp="1"/>
          </p:cNvSpPr>
          <p:nvPr>
            <p:ph type="body" idx="3"/>
          </p:nvPr>
        </p:nvSpPr>
        <p:spPr>
          <a:xfrm>
            <a:off x="175" y="1119150"/>
            <a:ext cx="9144000" cy="37866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They are usually very small and hard to find. </a:t>
            </a:r>
            <a:endParaRPr sz="1800"/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Anti-Virus can’t find them because they only execute in RAM. </a:t>
            </a:r>
            <a:endParaRPr sz="1800"/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Their code is obfuscated and hard to identify as malicious. </a:t>
            </a:r>
            <a:endParaRPr sz="1800"/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They can bypass nearly all security controls because they run with full root privileges. </a:t>
            </a:r>
            <a:endParaRPr sz="1800"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1" name="Google Shape;3631;p2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632" name="Google Shape;3632;p2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14. Why are rootkits difficult to detect?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2400" marR="152400" lvl="0" indent="0" algn="l" rtl="0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3" name="Google Shape;3633;p28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182</a:t>
            </a:fld>
            <a:endParaRPr/>
          </a:p>
        </p:txBody>
      </p:sp>
      <p:sp>
        <p:nvSpPr>
          <p:cNvPr id="3634" name="Google Shape;3634;p28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5" name="Google Shape;3635;p284"/>
          <p:cNvSpPr txBox="1">
            <a:spLocks noGrp="1"/>
          </p:cNvSpPr>
          <p:nvPr>
            <p:ph type="body" idx="3"/>
          </p:nvPr>
        </p:nvSpPr>
        <p:spPr>
          <a:xfrm>
            <a:off x="175" y="1119150"/>
            <a:ext cx="9144000" cy="37866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They are usually very small and hard to find. </a:t>
            </a:r>
            <a:endParaRPr sz="1800"/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Anti-Virus can’t find them because they only execute in RAM. </a:t>
            </a:r>
            <a:endParaRPr sz="1800"/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Their code is obfuscated and hard to identify as malicious. </a:t>
            </a:r>
            <a:endParaRPr sz="1800"/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They can bypass nearly all security controls because they run with full root privileges. </a:t>
            </a:r>
            <a:endParaRPr sz="1800" b="1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0" name="Google Shape;3640;p2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641" name="Google Shape;3641;p2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15. Which technique do viruses use to spread through Microsoft Word and Excel documents.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2400" marR="152400" lvl="0" indent="0" algn="l" rtl="0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42" name="Google Shape;3642;p28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183</a:t>
            </a:fld>
            <a:endParaRPr/>
          </a:p>
        </p:txBody>
      </p:sp>
      <p:sp>
        <p:nvSpPr>
          <p:cNvPr id="3643" name="Google Shape;3643;p2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4" name="Google Shape;3644;p285"/>
          <p:cNvSpPr txBox="1">
            <a:spLocks noGrp="1"/>
          </p:cNvSpPr>
          <p:nvPr>
            <p:ph type="body" idx="3"/>
          </p:nvPr>
        </p:nvSpPr>
        <p:spPr>
          <a:xfrm>
            <a:off x="175" y="1338850"/>
            <a:ext cx="9144000" cy="3567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Cluster Infection</a:t>
            </a:r>
            <a:endParaRPr sz="1800"/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Multipartite Infection</a:t>
            </a:r>
            <a:endParaRPr sz="1800"/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Macro Infection</a:t>
            </a:r>
            <a:endParaRPr sz="1800"/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Fast Infection</a:t>
            </a:r>
            <a:endParaRPr sz="1800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9" name="Google Shape;3649;p2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650" name="Google Shape;3650;p2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15. Which technique do viruses use to spread through Microsoft Word and Excel documents.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2400" marR="152400" lvl="0" indent="0" algn="l" rtl="0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51" name="Google Shape;3651;p28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184</a:t>
            </a:fld>
            <a:endParaRPr/>
          </a:p>
        </p:txBody>
      </p:sp>
      <p:sp>
        <p:nvSpPr>
          <p:cNvPr id="3652" name="Google Shape;3652;p2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3" name="Google Shape;3653;p286"/>
          <p:cNvSpPr txBox="1">
            <a:spLocks noGrp="1"/>
          </p:cNvSpPr>
          <p:nvPr>
            <p:ph type="body" idx="3"/>
          </p:nvPr>
        </p:nvSpPr>
        <p:spPr>
          <a:xfrm>
            <a:off x="175" y="1338850"/>
            <a:ext cx="9144000" cy="3567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Cluster Infection</a:t>
            </a:r>
            <a:endParaRPr sz="1800"/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Multipartite Infection</a:t>
            </a:r>
            <a:endParaRPr sz="1800"/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Macro Infection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Fast Infection</a:t>
            </a:r>
            <a:endParaRPr sz="1800"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8" name="Google Shape;3658;p2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659" name="Google Shape;3659;p2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16. What infection method is used by viruses that spread as fake PNG files?</a:t>
            </a:r>
            <a:endParaRPr sz="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2400" marR="152400" lvl="0" indent="0" algn="l" rtl="0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0" name="Google Shape;3660;p28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185</a:t>
            </a:fld>
            <a:endParaRPr/>
          </a:p>
        </p:txBody>
      </p:sp>
      <p:sp>
        <p:nvSpPr>
          <p:cNvPr id="3661" name="Google Shape;3661;p2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2" name="Google Shape;3662;p287"/>
          <p:cNvSpPr txBox="1">
            <a:spLocks noGrp="1"/>
          </p:cNvSpPr>
          <p:nvPr>
            <p:ph type="body" idx="3"/>
          </p:nvPr>
        </p:nvSpPr>
        <p:spPr>
          <a:xfrm>
            <a:off x="175" y="1183050"/>
            <a:ext cx="9144000" cy="3722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File Infection</a:t>
            </a:r>
            <a:endParaRPr sz="1800"/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Latent Infection</a:t>
            </a:r>
            <a:endParaRPr sz="1800"/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Cluster Infection</a:t>
            </a:r>
            <a:endParaRPr sz="1800"/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Hoax Infection</a:t>
            </a:r>
            <a:endParaRPr sz="1800"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7" name="Google Shape;3667;p2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668" name="Google Shape;3668;p2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16. What infection method is used by viruses that spread as fake PNG files?</a:t>
            </a:r>
            <a:endParaRPr sz="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2400" marR="152400" lvl="0" indent="0" algn="l" rtl="0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9" name="Google Shape;3669;p28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186</a:t>
            </a:fld>
            <a:endParaRPr/>
          </a:p>
        </p:txBody>
      </p:sp>
      <p:sp>
        <p:nvSpPr>
          <p:cNvPr id="3670" name="Google Shape;3670;p2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1" name="Google Shape;3671;p288"/>
          <p:cNvSpPr txBox="1">
            <a:spLocks noGrp="1"/>
          </p:cNvSpPr>
          <p:nvPr>
            <p:ph type="body" idx="3"/>
          </p:nvPr>
        </p:nvSpPr>
        <p:spPr>
          <a:xfrm>
            <a:off x="175" y="1183050"/>
            <a:ext cx="9144000" cy="3722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File Infection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Latent Infection</a:t>
            </a:r>
            <a:endParaRPr sz="1800"/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Cluster Infection</a:t>
            </a:r>
            <a:endParaRPr sz="1800"/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Hoax Infection</a:t>
            </a:r>
            <a:endParaRPr sz="1800"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" name="Google Shape;3676;p2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677" name="Google Shape;3677;p2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17. During which phase of infection does a virus identify places to infect?</a:t>
            </a:r>
            <a:endParaRPr sz="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2400" marR="152400" lvl="0" indent="0" algn="l" rtl="0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8" name="Google Shape;3678;p28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187</a:t>
            </a:fld>
            <a:endParaRPr/>
          </a:p>
        </p:txBody>
      </p:sp>
      <p:sp>
        <p:nvSpPr>
          <p:cNvPr id="3679" name="Google Shape;3679;p2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0" name="Google Shape;3680;p289"/>
          <p:cNvSpPr txBox="1">
            <a:spLocks noGrp="1"/>
          </p:cNvSpPr>
          <p:nvPr>
            <p:ph type="body" idx="3"/>
          </p:nvPr>
        </p:nvSpPr>
        <p:spPr>
          <a:xfrm>
            <a:off x="175" y="1183050"/>
            <a:ext cx="9144000" cy="3722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Infection Routine</a:t>
            </a:r>
            <a:endParaRPr sz="1800"/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Search Routine</a:t>
            </a:r>
            <a:endParaRPr sz="1800"/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Payload Delivery</a:t>
            </a:r>
            <a:endParaRPr sz="1800"/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Anti-Detection Routine</a:t>
            </a:r>
            <a:endParaRPr sz="1800"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5" name="Google Shape;3685;p2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686" name="Google Shape;3686;p2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17. During which phase of infection does a virus identify places to infect?</a:t>
            </a:r>
            <a:endParaRPr sz="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2400" marR="152400" lvl="0" indent="0" algn="l" rtl="0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7" name="Google Shape;3687;p29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188</a:t>
            </a:fld>
            <a:endParaRPr/>
          </a:p>
        </p:txBody>
      </p:sp>
      <p:sp>
        <p:nvSpPr>
          <p:cNvPr id="3688" name="Google Shape;3688;p2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9" name="Google Shape;3689;p290"/>
          <p:cNvSpPr txBox="1">
            <a:spLocks noGrp="1"/>
          </p:cNvSpPr>
          <p:nvPr>
            <p:ph type="body" idx="3"/>
          </p:nvPr>
        </p:nvSpPr>
        <p:spPr>
          <a:xfrm>
            <a:off x="175" y="1183050"/>
            <a:ext cx="9144000" cy="3722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Infection Routine</a:t>
            </a:r>
            <a:endParaRPr sz="1800"/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Search Routine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Payload Delivery</a:t>
            </a:r>
            <a:endParaRPr sz="1800"/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Anti-Detection Routine</a:t>
            </a:r>
            <a:endParaRPr sz="1800"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4" name="Google Shape;3694;p2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695" name="Google Shape;3695;p2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18. Which of the following might happen when a virus runs its Trigger Routine? Check all that apply. </a:t>
            </a:r>
            <a:endParaRPr sz="6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2400" marR="152400" lvl="0" indent="0" algn="l" rtl="0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96" name="Google Shape;3696;p29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189</a:t>
            </a:fld>
            <a:endParaRPr/>
          </a:p>
        </p:txBody>
      </p:sp>
      <p:sp>
        <p:nvSpPr>
          <p:cNvPr id="3697" name="Google Shape;3697;p2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8" name="Google Shape;3698;p291"/>
          <p:cNvSpPr txBox="1">
            <a:spLocks noGrp="1"/>
          </p:cNvSpPr>
          <p:nvPr>
            <p:ph type="body" idx="3"/>
          </p:nvPr>
        </p:nvSpPr>
        <p:spPr>
          <a:xfrm>
            <a:off x="175" y="1377375"/>
            <a:ext cx="9144000" cy="35283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 dirty="0"/>
              <a:t>Uninstall itself. </a:t>
            </a:r>
            <a:endParaRPr sz="1800" dirty="0"/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 dirty="0"/>
              <a:t>Communicate with a CC server. </a:t>
            </a:r>
            <a:endParaRPr sz="1800" dirty="0"/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 dirty="0"/>
              <a:t>Trigger the Anti-Virus scanner to see if it will be detected. </a:t>
            </a:r>
            <a:endParaRPr sz="1800" dirty="0"/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 dirty="0"/>
              <a:t>Encrypt the disk so users can’t access their data. </a:t>
            </a:r>
            <a:endParaRPr sz="18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1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188" name="Google Shape;2188;p1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 Which of the following is not a type of malware?</a:t>
            </a:r>
            <a:endParaRPr/>
          </a:p>
        </p:txBody>
      </p:sp>
      <p:sp>
        <p:nvSpPr>
          <p:cNvPr id="2189" name="Google Shape;2189;p1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190" name="Google Shape;2190;p1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1" name="Google Shape;2191;p121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Worms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Spyware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Ransomware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Bugs</a:t>
            </a:r>
            <a:endParaRPr sz="1800" b="1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3" name="Google Shape;3703;p2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704" name="Google Shape;3704;p2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18. Which of the following might happen when a virus runs its Trigger Routine? Check all that apply. </a:t>
            </a:r>
            <a:endParaRPr sz="6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2400" marR="152400" lvl="0" indent="0" algn="l" rtl="0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05" name="Google Shape;3705;p29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190</a:t>
            </a:fld>
            <a:endParaRPr/>
          </a:p>
        </p:txBody>
      </p:sp>
      <p:sp>
        <p:nvSpPr>
          <p:cNvPr id="3706" name="Google Shape;3706;p2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7" name="Google Shape;3707;p292"/>
          <p:cNvSpPr txBox="1">
            <a:spLocks noGrp="1"/>
          </p:cNvSpPr>
          <p:nvPr>
            <p:ph type="body" idx="3"/>
          </p:nvPr>
        </p:nvSpPr>
        <p:spPr>
          <a:xfrm>
            <a:off x="175" y="1377375"/>
            <a:ext cx="9144000" cy="35283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Uninstall itself. </a:t>
            </a:r>
            <a:endParaRPr sz="1800"/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Communicate with a CC server. 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Trigger the Anti-Virus scanner to see if it will be detected. </a:t>
            </a:r>
            <a:endParaRPr sz="1800"/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Encrypt the disk so users can’t access their data. </a:t>
            </a:r>
            <a:endParaRPr sz="1800" b="1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2" name="Google Shape;3712;p2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713" name="Google Shape;3713;p2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19. Which of the following can be used to generate Trojans? Check all that apply.</a:t>
            </a:r>
            <a:endParaRPr sz="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2400" marR="152400" lvl="0" indent="0" algn="l" rtl="0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4" name="Google Shape;3714;p29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191</a:t>
            </a:fld>
            <a:endParaRPr/>
          </a:p>
        </p:txBody>
      </p:sp>
      <p:sp>
        <p:nvSpPr>
          <p:cNvPr id="3715" name="Google Shape;3715;p2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6" name="Google Shape;3716;p293"/>
          <p:cNvSpPr txBox="1">
            <a:spLocks noGrp="1"/>
          </p:cNvSpPr>
          <p:nvPr>
            <p:ph type="body" idx="3"/>
          </p:nvPr>
        </p:nvSpPr>
        <p:spPr>
          <a:xfrm>
            <a:off x="175" y="1183050"/>
            <a:ext cx="9144000" cy="3722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msfvenom</a:t>
            </a:r>
            <a:endParaRPr sz="1800"/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PowerView.ps1</a:t>
            </a:r>
            <a:endParaRPr sz="1800"/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PowerUp.ps1 </a:t>
            </a:r>
            <a:endParaRPr sz="1800"/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Veil Framework</a:t>
            </a:r>
            <a:endParaRPr sz="1800"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1" name="Google Shape;3721;p2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722" name="Google Shape;3722;p2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19. Which of the following can be used to generate Trojans? Check all that apply.</a:t>
            </a:r>
            <a:endParaRPr sz="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2400" marR="152400" lvl="0" indent="0" algn="l" rtl="0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3" name="Google Shape;3723;p29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192</a:t>
            </a:fld>
            <a:endParaRPr/>
          </a:p>
        </p:txBody>
      </p:sp>
      <p:sp>
        <p:nvSpPr>
          <p:cNvPr id="3724" name="Google Shape;3724;p29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5" name="Google Shape;3725;p294"/>
          <p:cNvSpPr txBox="1">
            <a:spLocks noGrp="1"/>
          </p:cNvSpPr>
          <p:nvPr>
            <p:ph type="body" idx="3"/>
          </p:nvPr>
        </p:nvSpPr>
        <p:spPr>
          <a:xfrm>
            <a:off x="175" y="1183050"/>
            <a:ext cx="9144000" cy="3722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msfvenom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PowerView.ps1</a:t>
            </a:r>
            <a:endParaRPr sz="1800"/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PowerUp.ps1 </a:t>
            </a:r>
            <a:endParaRPr sz="1800"/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Veil Framework</a:t>
            </a:r>
            <a:endParaRPr sz="1800" b="1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0" name="Google Shape;3730;p2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731" name="Google Shape;3731;p2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20. Which of the following can be used to read encrypted passwords from RAM?</a:t>
            </a:r>
            <a:endParaRPr sz="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2400" marR="152400" lvl="0" indent="0" algn="l" rtl="0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2" name="Google Shape;3732;p29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193</a:t>
            </a:fld>
            <a:endParaRPr/>
          </a:p>
        </p:txBody>
      </p:sp>
      <p:sp>
        <p:nvSpPr>
          <p:cNvPr id="3733" name="Google Shape;3733;p2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4" name="Google Shape;3734;p295"/>
          <p:cNvSpPr txBox="1">
            <a:spLocks noGrp="1"/>
          </p:cNvSpPr>
          <p:nvPr>
            <p:ph type="body" idx="3"/>
          </p:nvPr>
        </p:nvSpPr>
        <p:spPr>
          <a:xfrm>
            <a:off x="175" y="1183050"/>
            <a:ext cx="9144000" cy="3722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Empire</a:t>
            </a:r>
            <a:endParaRPr sz="1800"/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Mimikatz</a:t>
            </a:r>
            <a:endParaRPr sz="1800"/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Metasploit</a:t>
            </a:r>
            <a:endParaRPr sz="1800"/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hashcat </a:t>
            </a:r>
            <a:endParaRPr sz="1800"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9" name="Google Shape;3739;p2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and Passwords Review</a:t>
            </a:r>
            <a:endParaRPr/>
          </a:p>
        </p:txBody>
      </p:sp>
      <p:sp>
        <p:nvSpPr>
          <p:cNvPr id="3740" name="Google Shape;3740;p2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20. Which of the following can be used to read encrypted passwords from RAM?</a:t>
            </a:r>
            <a:endParaRPr sz="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2400" marR="152400" lvl="0" indent="0" algn="l" rtl="0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1" name="Google Shape;3741;p29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194</a:t>
            </a:fld>
            <a:endParaRPr/>
          </a:p>
        </p:txBody>
      </p:sp>
      <p:sp>
        <p:nvSpPr>
          <p:cNvPr id="3742" name="Google Shape;3742;p2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3" name="Google Shape;3743;p296"/>
          <p:cNvSpPr txBox="1">
            <a:spLocks noGrp="1"/>
          </p:cNvSpPr>
          <p:nvPr>
            <p:ph type="body" idx="3"/>
          </p:nvPr>
        </p:nvSpPr>
        <p:spPr>
          <a:xfrm>
            <a:off x="175" y="1183050"/>
            <a:ext cx="9144000" cy="3722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Empire</a:t>
            </a:r>
            <a:endParaRPr sz="1800"/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Mimikatz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Metasploit</a:t>
            </a:r>
            <a:endParaRPr sz="1800"/>
          </a:p>
          <a:p>
            <a:pPr marL="457200" lvl="0" indent="-34290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hashcat 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10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2036" name="Google Shape;2036;p10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class today, students will be able to:</a:t>
            </a:r>
            <a:endParaRPr/>
          </a:p>
        </p:txBody>
      </p:sp>
      <p:sp>
        <p:nvSpPr>
          <p:cNvPr id="2037" name="Google Shape;2037;p10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038" name="Google Shape;2038;p10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9" name="Google Shape;2039;p104"/>
          <p:cNvSpPr txBox="1"/>
          <p:nvPr/>
        </p:nvSpPr>
        <p:spPr>
          <a:xfrm>
            <a:off x="333375" y="1266825"/>
            <a:ext cx="8536200" cy="3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Describe the themes and topics covered in the CEH </a:t>
            </a:r>
            <a:r>
              <a:rPr lang="en" sz="2000" b="1" dirty="0">
                <a:latin typeface="Roboto"/>
                <a:ea typeface="Roboto"/>
                <a:cs typeface="Roboto"/>
                <a:sym typeface="Roboto"/>
              </a:rPr>
              <a:t>Security 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lang="en" sz="2000" b="1" dirty="0">
                <a:latin typeface="Roboto"/>
                <a:ea typeface="Roboto"/>
                <a:cs typeface="Roboto"/>
                <a:sym typeface="Roboto"/>
              </a:rPr>
              <a:t>Tools/ Systems/ Programs 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domains. 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Cover </a:t>
            </a:r>
            <a:r>
              <a:rPr lang="en" sz="2000" dirty="0" err="1">
                <a:latin typeface="Roboto"/>
                <a:ea typeface="Roboto"/>
                <a:cs typeface="Roboto"/>
                <a:sym typeface="Roboto"/>
              </a:rPr>
              <a:t>Footprinting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, Scanning, and Enumeration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Cover Malware and Password Attacks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0" name="Google Shape;2040;p104"/>
          <p:cNvSpPr/>
          <p:nvPr/>
        </p:nvSpPr>
        <p:spPr>
          <a:xfrm>
            <a:off x="498225" y="1347625"/>
            <a:ext cx="261900" cy="2940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104"/>
          <p:cNvSpPr/>
          <p:nvPr/>
        </p:nvSpPr>
        <p:spPr>
          <a:xfrm>
            <a:off x="449150" y="2455550"/>
            <a:ext cx="261900" cy="2940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104"/>
          <p:cNvSpPr/>
          <p:nvPr/>
        </p:nvSpPr>
        <p:spPr>
          <a:xfrm>
            <a:off x="449150" y="3361765"/>
            <a:ext cx="261900" cy="2940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1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197" name="Google Shape;2197;p1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 Between viruses and worms, which are capable of spreading on their own, without the user having to interact with it?</a:t>
            </a:r>
            <a:endParaRPr/>
          </a:p>
        </p:txBody>
      </p:sp>
      <p:sp>
        <p:nvSpPr>
          <p:cNvPr id="2198" name="Google Shape;2198;p1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199" name="Google Shape;2199;p1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p1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205" name="Google Shape;2205;p1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 Between viruses and worms, which are capable of spreading on their own, without the user having to interact with it?</a:t>
            </a:r>
            <a:endParaRPr/>
          </a:p>
        </p:txBody>
      </p:sp>
      <p:sp>
        <p:nvSpPr>
          <p:cNvPr id="2206" name="Google Shape;2206;p1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207" name="Google Shape;2207;p1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8" name="Google Shape;2208;p123"/>
          <p:cNvSpPr txBox="1">
            <a:spLocks noGrp="1"/>
          </p:cNvSpPr>
          <p:nvPr>
            <p:ph type="body" idx="3"/>
          </p:nvPr>
        </p:nvSpPr>
        <p:spPr>
          <a:xfrm>
            <a:off x="0" y="1441250"/>
            <a:ext cx="9144000" cy="37023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 b="1">
                <a:highlight>
                  <a:srgbClr val="FFFF00"/>
                </a:highlight>
              </a:rPr>
              <a:t>Worms</a:t>
            </a:r>
            <a:endParaRPr sz="1800" b="1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1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214" name="Google Shape;2214;p1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9. Which of the following best describes a rootkit?</a:t>
            </a:r>
            <a:endParaRPr/>
          </a:p>
        </p:txBody>
      </p:sp>
      <p:sp>
        <p:nvSpPr>
          <p:cNvPr id="2215" name="Google Shape;2215;p1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216" name="Google Shape;2216;p1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7" name="Google Shape;2217;p124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It’s malware that uses social engineering techniques.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It’s malware that intercepts packets in transit without being stored onto a target machine. 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It’s malware that propagates without a specific target.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It’s a type of malware that is used to backdoor a target machine while attempting to remain hidden. </a:t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p1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223" name="Google Shape;2223;p1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9. Which of the following best describes a rootkit?</a:t>
            </a:r>
            <a:endParaRPr/>
          </a:p>
        </p:txBody>
      </p:sp>
      <p:sp>
        <p:nvSpPr>
          <p:cNvPr id="2224" name="Google Shape;2224;p1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225" name="Google Shape;2225;p1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6" name="Google Shape;2226;p125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It’s malware that uses social engineering techniques.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It’s malware that intercepts packets in transit without being stored onto a target machine. 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It’s malware that propagates without a specific target.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It’s a type of malware that is used to backdoor a target machine while attempting to remain hidden. </a:t>
            </a:r>
            <a:endParaRPr sz="1800" b="1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1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232" name="Google Shape;2232;p1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10. Which of the following is used to list all of the shared resources on a remote host?</a:t>
            </a:r>
            <a:endParaRPr dirty="0"/>
          </a:p>
        </p:txBody>
      </p:sp>
      <p:sp>
        <p:nvSpPr>
          <p:cNvPr id="2233" name="Google Shape;2233;p1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234" name="Google Shape;2234;p1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5" name="Google Shape;2235;p126"/>
          <p:cNvSpPr txBox="1">
            <a:spLocks noGrp="1"/>
          </p:cNvSpPr>
          <p:nvPr>
            <p:ph type="body" idx="3"/>
          </p:nvPr>
        </p:nvSpPr>
        <p:spPr>
          <a:xfrm>
            <a:off x="175" y="1429125"/>
            <a:ext cx="9144000" cy="34773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dirty="0"/>
              <a:t>Netstat</a:t>
            </a: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dirty="0"/>
              <a:t>Net view</a:t>
            </a: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dirty="0"/>
              <a:t>Network</a:t>
            </a: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dirty="0" err="1"/>
              <a:t>Netcat</a:t>
            </a:r>
            <a:endParaRPr sz="18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p1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241" name="Google Shape;2241;p1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10. Which of the following used to list all of the shared resources on a remote host?</a:t>
            </a:r>
            <a:endParaRPr/>
          </a:p>
        </p:txBody>
      </p:sp>
      <p:sp>
        <p:nvSpPr>
          <p:cNvPr id="2242" name="Google Shape;2242;p1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243" name="Google Shape;2243;p1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4" name="Google Shape;2244;p127"/>
          <p:cNvSpPr txBox="1">
            <a:spLocks noGrp="1"/>
          </p:cNvSpPr>
          <p:nvPr>
            <p:ph type="body" idx="3"/>
          </p:nvPr>
        </p:nvSpPr>
        <p:spPr>
          <a:xfrm>
            <a:off x="175" y="1429125"/>
            <a:ext cx="9144000" cy="34773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Netstat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Net view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Network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Netcat</a:t>
            </a:r>
            <a:endParaRPr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p1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250" name="Google Shape;2250;p1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11. What does SNMP stand for?</a:t>
            </a:r>
            <a:endParaRPr/>
          </a:p>
        </p:txBody>
      </p:sp>
      <p:sp>
        <p:nvSpPr>
          <p:cNvPr id="2251" name="Google Shape;2251;p1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252" name="Google Shape;2252;p1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3" name="Google Shape;2253;p128"/>
          <p:cNvSpPr txBox="1">
            <a:spLocks noGrp="1"/>
          </p:cNvSpPr>
          <p:nvPr>
            <p:ph type="body" idx="3"/>
          </p:nvPr>
        </p:nvSpPr>
        <p:spPr>
          <a:xfrm>
            <a:off x="175" y="1429125"/>
            <a:ext cx="9144000" cy="34773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Sender Null Modulation Protocol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Service Net Modulation Protocol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Simple Network Management Protocol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Simplified Node Management Protocol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p1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259" name="Google Shape;2259;p1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11. What does SNMP stand for?</a:t>
            </a:r>
            <a:endParaRPr/>
          </a:p>
        </p:txBody>
      </p:sp>
      <p:sp>
        <p:nvSpPr>
          <p:cNvPr id="2260" name="Google Shape;2260;p1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261" name="Google Shape;2261;p1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2" name="Google Shape;2262;p129"/>
          <p:cNvSpPr txBox="1">
            <a:spLocks noGrp="1"/>
          </p:cNvSpPr>
          <p:nvPr>
            <p:ph type="body" idx="3"/>
          </p:nvPr>
        </p:nvSpPr>
        <p:spPr>
          <a:xfrm>
            <a:off x="175" y="1429125"/>
            <a:ext cx="9144000" cy="34773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Sender Null Modulation Protocol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Service Net Modulation Protocol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Simple Network Management Protocol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Simplified Node Management Protocol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1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268" name="Google Shape;2268;p1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12. Which argument will be used for OS detection in Nmap?</a:t>
            </a:r>
            <a:endParaRPr/>
          </a:p>
        </p:txBody>
      </p:sp>
      <p:sp>
        <p:nvSpPr>
          <p:cNvPr id="2269" name="Google Shape;2269;p1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270" name="Google Shape;2270;p1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1" name="Google Shape;2271;p13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-G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-L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-S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-O</a:t>
            </a:r>
            <a:endParaRPr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p1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277" name="Google Shape;2277;p1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12. Which argument will be used for OS detection in Nmap?</a:t>
            </a:r>
            <a:endParaRPr/>
          </a:p>
        </p:txBody>
      </p:sp>
      <p:sp>
        <p:nvSpPr>
          <p:cNvPr id="2278" name="Google Shape;2278;p1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279" name="Google Shape;2279;p1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0" name="Google Shape;2280;p131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-G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-L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-S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-O</a:t>
            </a:r>
            <a:endParaRPr sz="1800" b="1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p10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CEH Topics Breakdown</a:t>
            </a:r>
            <a:endParaRPr/>
          </a:p>
        </p:txBody>
      </p:sp>
      <p:sp>
        <p:nvSpPr>
          <p:cNvPr id="2048" name="Google Shape;2048;p10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049" name="Google Shape;2049;p10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Google Shape;2050;p105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825" y="664625"/>
            <a:ext cx="6730458" cy="416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1" name="Google Shape;2051;p105"/>
          <p:cNvSpPr txBox="1"/>
          <p:nvPr/>
        </p:nvSpPr>
        <p:spPr>
          <a:xfrm>
            <a:off x="265675" y="765150"/>
            <a:ext cx="1873500" cy="41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Background</a:t>
            </a:r>
            <a:endParaRPr>
              <a:solidFill>
                <a:srgbClr val="1C458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990000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Analysis / Assessment</a:t>
            </a:r>
            <a:endParaRPr>
              <a:solidFill>
                <a:srgbClr val="99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BF9000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Security</a:t>
            </a:r>
            <a:endParaRPr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Tools/ Systems/ Programs</a:t>
            </a:r>
            <a:endParaRPr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351C75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rPr>
              <a:t>Procedures/ Methodology</a:t>
            </a:r>
            <a:endParaRPr>
              <a:solidFill>
                <a:srgbClr val="351C7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3D85C6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3D85C6"/>
                </a:solidFill>
                <a:latin typeface="Roboto"/>
                <a:ea typeface="Roboto"/>
                <a:cs typeface="Roboto"/>
                <a:sym typeface="Roboto"/>
              </a:rPr>
              <a:t>Regulations / Policy</a:t>
            </a:r>
            <a:endParaRPr>
              <a:solidFill>
                <a:srgbClr val="3D85C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Clr>
                <a:srgbClr val="E69138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Ethics</a:t>
            </a:r>
            <a:endParaRPr>
              <a:solidFill>
                <a:srgbClr val="E691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286" name="Google Shape;2286;p1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13. A Null session is when someone connects with: </a:t>
            </a:r>
            <a:endParaRPr/>
          </a:p>
        </p:txBody>
      </p:sp>
      <p:sp>
        <p:nvSpPr>
          <p:cNvPr id="2287" name="Google Shape;2287;p1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288" name="Google Shape;2288;p1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9" name="Google Shape;2289;p132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Username: admin,  password:blank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Username: root, password: root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No username or password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Username: random , password: blank</a:t>
            </a:r>
            <a:endParaRPr sz="1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1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295" name="Google Shape;2295;p1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13. A Null session is when someone connects with: </a:t>
            </a:r>
            <a:endParaRPr/>
          </a:p>
        </p:txBody>
      </p:sp>
      <p:sp>
        <p:nvSpPr>
          <p:cNvPr id="2296" name="Google Shape;2296;p1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2297" name="Google Shape;2297;p1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8" name="Google Shape;2298;p133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Username: admin,  password:blank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Username: root, password: root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No username or password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Username: random , password: blank</a:t>
            </a:r>
            <a:endParaRPr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p1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304" name="Google Shape;2304;p1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14. What will the following nmap command accomplish?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NMAP -sS -O -p 123,153 192.168.100.4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05" name="Google Shape;2305;p1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306" name="Google Shape;2306;p1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7" name="Google Shape;2307;p134"/>
          <p:cNvSpPr txBox="1">
            <a:spLocks noGrp="1"/>
          </p:cNvSpPr>
          <p:nvPr>
            <p:ph type="body" idx="3"/>
          </p:nvPr>
        </p:nvSpPr>
        <p:spPr>
          <a:xfrm>
            <a:off x="175" y="1574475"/>
            <a:ext cx="9144000" cy="33318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>
                <a:solidFill>
                  <a:schemeClr val="dk1"/>
                </a:solidFill>
              </a:rPr>
              <a:t>A stealth scan, opening port 123 and 153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>
                <a:solidFill>
                  <a:schemeClr val="dk1"/>
                </a:solidFill>
              </a:rPr>
              <a:t>A stealth scan, determine the operating system and scanning of ports 123 and 153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>
                <a:solidFill>
                  <a:schemeClr val="dk1"/>
                </a:solidFill>
              </a:rPr>
              <a:t>A stealth scan checking all open ports excluding ports 123 and 153</a:t>
            </a:r>
            <a:endParaRPr sz="1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p1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313" name="Google Shape;2313;p1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14. What will the following nmap command accomplish?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NMAP -sS -O -p 123,153 192.168.100.4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14" name="Google Shape;2314;p1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2315" name="Google Shape;2315;p1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6" name="Google Shape;2316;p135"/>
          <p:cNvSpPr txBox="1">
            <a:spLocks noGrp="1"/>
          </p:cNvSpPr>
          <p:nvPr>
            <p:ph type="body" idx="3"/>
          </p:nvPr>
        </p:nvSpPr>
        <p:spPr>
          <a:xfrm>
            <a:off x="175" y="1574475"/>
            <a:ext cx="9144000" cy="33318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 stealth scan, opening port 123 and 153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A stealth scan, determine the operating system and scanning of ports 123 and 153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 stealth scan checking all open ports excluding ports 123 and 153</a:t>
            </a:r>
            <a:endParaRPr sz="1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" name="Google Shape;2321;p1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322" name="Google Shape;2322;p1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15. What will the following nmap command accomplish?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NMAP -sS -O -p 123-153 192.168.100.4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23" name="Google Shape;2323;p1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2324" name="Google Shape;2324;p1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5" name="Google Shape;2325;p136"/>
          <p:cNvSpPr txBox="1">
            <a:spLocks noGrp="1"/>
          </p:cNvSpPr>
          <p:nvPr>
            <p:ph type="body" idx="3"/>
          </p:nvPr>
        </p:nvSpPr>
        <p:spPr>
          <a:xfrm>
            <a:off x="175" y="1574475"/>
            <a:ext cx="9144000" cy="33318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>
                <a:solidFill>
                  <a:schemeClr val="dk1"/>
                </a:solidFill>
              </a:rPr>
              <a:t>A stealth scan, determine the operating system and scanning of ports 123 through 153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>
                <a:solidFill>
                  <a:schemeClr val="dk1"/>
                </a:solidFill>
              </a:rPr>
              <a:t>A TCP-connect scan, determine the operating system and scanning of ports 123 and 153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>
                <a:solidFill>
                  <a:schemeClr val="dk1"/>
                </a:solidFill>
              </a:rPr>
              <a:t>A stealth scan checking all open ports excluding ports 123 and 153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>
                <a:solidFill>
                  <a:schemeClr val="dk1"/>
                </a:solidFill>
              </a:rPr>
              <a:t>A SYN scan, opening ports 123 and 153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1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331" name="Google Shape;2331;p1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15. What will the following nmap command accomplish?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NMAP -sS -O -p 123-153 192.168.100.4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32" name="Google Shape;2332;p1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2333" name="Google Shape;2333;p1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4" name="Google Shape;2334;p137"/>
          <p:cNvSpPr txBox="1">
            <a:spLocks noGrp="1"/>
          </p:cNvSpPr>
          <p:nvPr>
            <p:ph type="body" idx="3"/>
          </p:nvPr>
        </p:nvSpPr>
        <p:spPr>
          <a:xfrm>
            <a:off x="175" y="1574475"/>
            <a:ext cx="9144000" cy="33318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 b="1">
                <a:solidFill>
                  <a:schemeClr val="dk1"/>
                </a:solidFill>
                <a:highlight>
                  <a:srgbClr val="FFFF00"/>
                </a:highlight>
              </a:rPr>
              <a:t>A stealth scan, determine the operating system and scanning of ports 123 through 153</a:t>
            </a:r>
            <a:endParaRPr sz="1800" b="1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>
                <a:solidFill>
                  <a:schemeClr val="dk1"/>
                </a:solidFill>
              </a:rPr>
              <a:t>A TCP-connect scan, determine the operating system and scanning of ports 123 and 153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>
                <a:solidFill>
                  <a:schemeClr val="dk1"/>
                </a:solidFill>
              </a:rPr>
              <a:t>A stealth scan checking all open ports excluding ports 123 and 153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>
                <a:solidFill>
                  <a:schemeClr val="dk1"/>
                </a:solidFill>
              </a:rPr>
              <a:t>A SYN scan, opening ports 123 and 153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1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340" name="Google Shape;2340;p1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16. What best describes banner grabbing?</a:t>
            </a:r>
            <a:endParaRPr/>
          </a:p>
        </p:txBody>
      </p:sp>
      <p:sp>
        <p:nvSpPr>
          <p:cNvPr id="2341" name="Google Shape;2341;p1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2342" name="Google Shape;2342;p1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3" name="Google Shape;2343;p13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It is used to map a web server.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It is used to remove banner ads from web pages.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It is used to acquire embedded scripting from web pages. 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It is used to acquire HTML source code. </a:t>
            </a:r>
            <a:endParaRPr sz="1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p1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349" name="Google Shape;2349;p1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16. What best describes banner grabbing?</a:t>
            </a:r>
            <a:endParaRPr/>
          </a:p>
        </p:txBody>
      </p:sp>
      <p:sp>
        <p:nvSpPr>
          <p:cNvPr id="2350" name="Google Shape;2350;p1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2351" name="Google Shape;2351;p1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2" name="Google Shape;2352;p139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It is used to map a web server.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It is used to remove banner ads from web pages.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It is used to acquire embedded scripting from web pages. 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It is used to acquire HTML source code. </a:t>
            </a:r>
            <a:endParaRPr sz="1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p1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358" name="Google Shape;2358;p1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17. An Nmap scan of a server shows port 25 is open. Which of the following describes the risk of leaving that port open?</a:t>
            </a:r>
            <a:endParaRPr/>
          </a:p>
        </p:txBody>
      </p:sp>
      <p:sp>
        <p:nvSpPr>
          <p:cNvPr id="2359" name="Google Shape;2359;p1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2360" name="Google Shape;2360;p1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1" name="Google Shape;2361;p140"/>
          <p:cNvSpPr txBox="1">
            <a:spLocks noGrp="1"/>
          </p:cNvSpPr>
          <p:nvPr>
            <p:ph type="body" idx="3"/>
          </p:nvPr>
        </p:nvSpPr>
        <p:spPr>
          <a:xfrm>
            <a:off x="175" y="1538125"/>
            <a:ext cx="9144000" cy="3368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Web portal data leak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Clear text authentication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Open printer sharing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Active mail relay</a:t>
            </a:r>
            <a:endParaRPr sz="1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p1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367" name="Google Shape;2367;p1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17. An Nmap scan of a server shows port 25 is open. Which of the following describes the risk of leaving that port open?</a:t>
            </a:r>
            <a:endParaRPr/>
          </a:p>
        </p:txBody>
      </p:sp>
      <p:sp>
        <p:nvSpPr>
          <p:cNvPr id="2368" name="Google Shape;2368;p1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2369" name="Google Shape;2369;p1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0" name="Google Shape;2370;p141"/>
          <p:cNvSpPr txBox="1">
            <a:spLocks noGrp="1"/>
          </p:cNvSpPr>
          <p:nvPr>
            <p:ph type="body" idx="3"/>
          </p:nvPr>
        </p:nvSpPr>
        <p:spPr>
          <a:xfrm>
            <a:off x="175" y="1538125"/>
            <a:ext cx="9144000" cy="3368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Web portal data leak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Clear text authentication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Open printer sharing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Active mail relay</a:t>
            </a:r>
            <a:endParaRPr sz="1800" b="1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10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10 Minutes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2057" name="Google Shape;2057;p10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058" name="Google Shape;2058;p10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10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Activity: </a:t>
            </a:r>
            <a:r>
              <a:rPr lang="en"/>
              <a:t>Warm-Up Quiz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this activity, you will work on a quiz that covers topics from each domain that we will cover in today’s lesson.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</a:t>
            </a:r>
            <a:endParaRPr sz="14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p1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376" name="Google Shape;2376;p1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18. Regarding port enumeration, which port does DNS zone transfer use?</a:t>
            </a:r>
            <a:endParaRPr/>
          </a:p>
        </p:txBody>
      </p:sp>
      <p:sp>
        <p:nvSpPr>
          <p:cNvPr id="2377" name="Google Shape;2377;p1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2378" name="Google Shape;2378;p1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9" name="Google Shape;2379;p142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UDP port 161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TCP / UDP port 389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TCP port 137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TCP port 53</a:t>
            </a:r>
            <a:endParaRPr sz="1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1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385" name="Google Shape;2385;p1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18. Regarding port enumeration, which port does DNS zone transfer use?</a:t>
            </a:r>
            <a:endParaRPr/>
          </a:p>
        </p:txBody>
      </p:sp>
      <p:sp>
        <p:nvSpPr>
          <p:cNvPr id="2386" name="Google Shape;2386;p1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2387" name="Google Shape;2387;p1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8" name="Google Shape;2388;p143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UDP port 161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TCP / UDP port 389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TCP port 137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TCP port 53</a:t>
            </a:r>
            <a:endParaRPr sz="1800" b="1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p1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394" name="Google Shape;2394;p1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19. Which of the following refers to “reverse-engineering” rules that are implemented on a firewall, based on the results of port scans?</a:t>
            </a:r>
            <a:endParaRPr/>
          </a:p>
        </p:txBody>
      </p:sp>
      <p:sp>
        <p:nvSpPr>
          <p:cNvPr id="2395" name="Google Shape;2395;p1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2396" name="Google Shape;2396;p1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7" name="Google Shape;2397;p144"/>
          <p:cNvSpPr txBox="1">
            <a:spLocks noGrp="1"/>
          </p:cNvSpPr>
          <p:nvPr>
            <p:ph type="body" idx="3"/>
          </p:nvPr>
        </p:nvSpPr>
        <p:spPr>
          <a:xfrm>
            <a:off x="175" y="1574475"/>
            <a:ext cx="9144000" cy="33321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Firewalking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Firewalling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Firechalking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Firescaling</a:t>
            </a:r>
            <a:endParaRPr sz="18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p1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403" name="Google Shape;2403;p1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19. Which of the following refers to “reverse-engineering” rules that are implemented on a firewall, based on the results of port scans?</a:t>
            </a:r>
            <a:endParaRPr/>
          </a:p>
        </p:txBody>
      </p:sp>
      <p:sp>
        <p:nvSpPr>
          <p:cNvPr id="2404" name="Google Shape;2404;p1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2405" name="Google Shape;2405;p1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6" name="Google Shape;2406;p145"/>
          <p:cNvSpPr txBox="1">
            <a:spLocks noGrp="1"/>
          </p:cNvSpPr>
          <p:nvPr>
            <p:ph type="body" idx="3"/>
          </p:nvPr>
        </p:nvSpPr>
        <p:spPr>
          <a:xfrm>
            <a:off x="175" y="1574475"/>
            <a:ext cx="9144000" cy="33321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Firewalking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Firewalling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Firechalking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Firescaling</a:t>
            </a:r>
            <a:endParaRPr sz="18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Google Shape;2411;p1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412" name="Google Shape;2412;p1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20. You are sent to scan a remote host using nmap. Which of the following scan types is the best choice to gather the most information while minimizing the chance of detection? </a:t>
            </a:r>
            <a:endParaRPr/>
          </a:p>
        </p:txBody>
      </p:sp>
      <p:sp>
        <p:nvSpPr>
          <p:cNvPr id="2413" name="Google Shape;2413;p1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2414" name="Google Shape;2414;p1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5" name="Google Shape;2415;p146"/>
          <p:cNvSpPr txBox="1">
            <a:spLocks noGrp="1"/>
          </p:cNvSpPr>
          <p:nvPr>
            <p:ph type="body" idx="3"/>
          </p:nvPr>
        </p:nvSpPr>
        <p:spPr>
          <a:xfrm>
            <a:off x="175" y="1768250"/>
            <a:ext cx="9144000" cy="31383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TCP connect scan (-sT)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Xmas scan (-sX)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UDP scan (-sU)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SYN scan (-sS)</a:t>
            </a:r>
            <a:endParaRPr sz="18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2420;p1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421" name="Google Shape;2421;p1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20. You are sent to scan a remote host using nmap. Which of the following scan types is the best choice to gather the most information while minimizing the chance of detection? </a:t>
            </a:r>
            <a:endParaRPr/>
          </a:p>
        </p:txBody>
      </p:sp>
      <p:sp>
        <p:nvSpPr>
          <p:cNvPr id="2422" name="Google Shape;2422;p1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2423" name="Google Shape;2423;p1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4" name="Google Shape;2424;p147"/>
          <p:cNvSpPr txBox="1">
            <a:spLocks noGrp="1"/>
          </p:cNvSpPr>
          <p:nvPr>
            <p:ph type="body" idx="3"/>
          </p:nvPr>
        </p:nvSpPr>
        <p:spPr>
          <a:xfrm>
            <a:off x="175" y="1768250"/>
            <a:ext cx="9144000" cy="31383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TCP connect scan (-sT)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Xmas scan (-sX)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UDP scan (-sU)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SYN scan (-sS)</a:t>
            </a:r>
            <a:endParaRPr sz="1800" b="1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p1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430" name="Google Shape;2430;p1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21. You are asked to access a server at a particular IP address. The server does not respond to ping requests, what could be the reason?  (Select all that apply)</a:t>
            </a:r>
            <a:endParaRPr/>
          </a:p>
        </p:txBody>
      </p:sp>
      <p:sp>
        <p:nvSpPr>
          <p:cNvPr id="2431" name="Google Shape;2431;p1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2432" name="Google Shape;2432;p1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3" name="Google Shape;2433;p148"/>
          <p:cNvSpPr txBox="1">
            <a:spLocks noGrp="1"/>
          </p:cNvSpPr>
          <p:nvPr>
            <p:ph type="body" idx="3"/>
          </p:nvPr>
        </p:nvSpPr>
        <p:spPr>
          <a:xfrm>
            <a:off x="175" y="1586575"/>
            <a:ext cx="9144000" cy="33201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 host is down. 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Server configured not to respond to ping.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Firewall blocks TCP.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Firewall blocks ICMP. </a:t>
            </a:r>
            <a:endParaRPr sz="18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p1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439" name="Google Shape;2439;p1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21. You are asked to access a server at a particular IP address. The server does not respond to ping requests, what could be the reason?  (Select all that apply)</a:t>
            </a:r>
            <a:endParaRPr/>
          </a:p>
        </p:txBody>
      </p:sp>
      <p:sp>
        <p:nvSpPr>
          <p:cNvPr id="2440" name="Google Shape;2440;p1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2441" name="Google Shape;2441;p1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2" name="Google Shape;2442;p149"/>
          <p:cNvSpPr txBox="1">
            <a:spLocks noGrp="1"/>
          </p:cNvSpPr>
          <p:nvPr>
            <p:ph type="body" idx="3"/>
          </p:nvPr>
        </p:nvSpPr>
        <p:spPr>
          <a:xfrm>
            <a:off x="175" y="1586575"/>
            <a:ext cx="9144000" cy="33201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The host is down. 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Server configured not to respond to ping.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Firewall blocks TCP.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Firewall blocks ICMP. </a:t>
            </a:r>
            <a:endParaRPr sz="1800" b="1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p1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448" name="Google Shape;2448;p1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22. Which command would you issue to scan all TCP ports on 192.168.1.1?</a:t>
            </a:r>
            <a:endParaRPr/>
          </a:p>
        </p:txBody>
      </p:sp>
      <p:sp>
        <p:nvSpPr>
          <p:cNvPr id="2449" name="Google Shape;2449;p1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2450" name="Google Shape;2450;p1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1" name="Google Shape;2451;p15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nmap -p 0, 65535 192.168.1.1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nmap -p 1,65536 192.168.1.1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nmap -p 192.168.1.1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nmap -p 0-65535 192.168.1.1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p1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457" name="Google Shape;2457;p1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22. Which command would you issue to scan all TCP ports on 192.168.1.1?</a:t>
            </a:r>
            <a:endParaRPr dirty="0"/>
          </a:p>
        </p:txBody>
      </p:sp>
      <p:sp>
        <p:nvSpPr>
          <p:cNvPr id="2458" name="Google Shape;2458;p15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2459" name="Google Shape;2459;p1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0" name="Google Shape;2460;p151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 dirty="0" err="1">
                <a:latin typeface="Roboto Mono"/>
                <a:ea typeface="Roboto Mono"/>
                <a:cs typeface="Roboto Mono"/>
                <a:sym typeface="Roboto Mono"/>
              </a:rPr>
              <a:t>nmap</a:t>
            </a: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> -p 0, 65535 192.168.1.1</a:t>
            </a:r>
            <a:endParaRPr sz="18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 dirty="0" err="1">
                <a:latin typeface="Roboto Mono"/>
                <a:ea typeface="Roboto Mono"/>
                <a:cs typeface="Roboto Mono"/>
                <a:sym typeface="Roboto Mono"/>
              </a:rPr>
              <a:t>nmap</a:t>
            </a: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> -p 1,65536 192.168.1.1</a:t>
            </a:r>
            <a:endParaRPr sz="18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 dirty="0" err="1">
                <a:latin typeface="Roboto Mono"/>
                <a:ea typeface="Roboto Mono"/>
                <a:cs typeface="Roboto Mono"/>
                <a:sym typeface="Roboto Mono"/>
              </a:rPr>
              <a:t>nmap</a:t>
            </a: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> -p 192.168.1.1</a:t>
            </a:r>
            <a:endParaRPr sz="18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 b="1" dirty="0" err="1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nmap</a:t>
            </a:r>
            <a:r>
              <a:rPr lang="en" sz="1800" b="1" dirty="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 -p 0-65535 192.168.1.1</a:t>
            </a:r>
            <a:endParaRPr sz="1800" b="1" dirty="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10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065" name="Google Shape;2065;p10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107"/>
          <p:cNvSpPr txBox="1"/>
          <p:nvPr/>
        </p:nvSpPr>
        <p:spPr>
          <a:xfrm>
            <a:off x="2355800" y="3582775"/>
            <a:ext cx="4338600" cy="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Warm-Up Quiz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1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466" name="Google Shape;2466;p1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23. Which of the following nmap arguments are used to perform a Null scan:</a:t>
            </a:r>
            <a:endParaRPr/>
          </a:p>
        </p:txBody>
      </p:sp>
      <p:sp>
        <p:nvSpPr>
          <p:cNvPr id="2467" name="Google Shape;2467;p15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2468" name="Google Shape;2468;p1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9" name="Google Shape;2469;p152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-sS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-sP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-sN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-sF</a:t>
            </a:r>
            <a:endParaRPr sz="18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Google Shape;2474;p1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475" name="Google Shape;2475;p1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23. Which of the following nmap arguments are used to perform a Null scan:</a:t>
            </a:r>
            <a:endParaRPr/>
          </a:p>
        </p:txBody>
      </p:sp>
      <p:sp>
        <p:nvSpPr>
          <p:cNvPr id="2476" name="Google Shape;2476;p1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2477" name="Google Shape;2477;p1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8" name="Google Shape;2478;p153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-sS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-sP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-sN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-sF</a:t>
            </a:r>
            <a:endParaRPr sz="18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1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484" name="Google Shape;2484;p1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24. Which argument would you use to perform a Fin Scan in nmap?</a:t>
            </a:r>
            <a:endParaRPr/>
          </a:p>
        </p:txBody>
      </p:sp>
      <p:sp>
        <p:nvSpPr>
          <p:cNvPr id="2485" name="Google Shape;2485;p15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2486" name="Google Shape;2486;p1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7" name="Google Shape;2487;p154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-SF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-fs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-sF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-FIN</a:t>
            </a:r>
            <a:endParaRPr sz="18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1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493" name="Google Shape;2493;p1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24. Which argument would you use to perform a Fin Scan in nmap?</a:t>
            </a:r>
            <a:endParaRPr/>
          </a:p>
        </p:txBody>
      </p:sp>
      <p:sp>
        <p:nvSpPr>
          <p:cNvPr id="2494" name="Google Shape;2494;p15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2495" name="Google Shape;2495;p1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6" name="Google Shape;2496;p155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-SF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-fs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-sF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-FIN</a:t>
            </a:r>
            <a:endParaRPr sz="18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1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502" name="Google Shape;2502;p1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25. Most scan attempts can be detected and flagged by: </a:t>
            </a:r>
            <a:endParaRPr/>
          </a:p>
        </p:txBody>
      </p:sp>
      <p:sp>
        <p:nvSpPr>
          <p:cNvPr id="2503" name="Google Shape;2503;p15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2504" name="Google Shape;2504;p1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5" name="Google Shape;2505;p156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Proxy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IDS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Router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Switch</a:t>
            </a:r>
            <a:endParaRPr sz="18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1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511" name="Google Shape;2511;p1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25. Most scan attempts can be detected and flagged by: </a:t>
            </a:r>
            <a:endParaRPr/>
          </a:p>
        </p:txBody>
      </p:sp>
      <p:sp>
        <p:nvSpPr>
          <p:cNvPr id="2512" name="Google Shape;2512;p15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2513" name="Google Shape;2513;p1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4" name="Google Shape;2514;p157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Proxy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IDS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Router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Switch</a:t>
            </a:r>
            <a:endParaRPr sz="18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p1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520" name="Google Shape;2520;p1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26. Which of these scan types in nmap would make a full TCP connection to the target system?</a:t>
            </a:r>
            <a:endParaRPr/>
          </a:p>
        </p:txBody>
      </p:sp>
      <p:sp>
        <p:nvSpPr>
          <p:cNvPr id="2521" name="Google Shape;2521;p15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2522" name="Google Shape;2522;p1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3" name="Google Shape;2523;p158"/>
          <p:cNvSpPr txBox="1">
            <a:spLocks noGrp="1"/>
          </p:cNvSpPr>
          <p:nvPr>
            <p:ph type="body" idx="3"/>
          </p:nvPr>
        </p:nvSpPr>
        <p:spPr>
          <a:xfrm>
            <a:off x="175" y="1477575"/>
            <a:ext cx="9144000" cy="3429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XMAS scan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TCP connect scan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All of these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SYN stealth scan</a:t>
            </a:r>
            <a:endParaRPr sz="18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1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529" name="Google Shape;2529;p1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26. Which of these scan types in nmap would make a full TCP connection to the target system?</a:t>
            </a:r>
            <a:endParaRPr/>
          </a:p>
        </p:txBody>
      </p:sp>
      <p:sp>
        <p:nvSpPr>
          <p:cNvPr id="2530" name="Google Shape;2530;p1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2531" name="Google Shape;2531;p1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2" name="Google Shape;2532;p159"/>
          <p:cNvSpPr txBox="1">
            <a:spLocks noGrp="1"/>
          </p:cNvSpPr>
          <p:nvPr>
            <p:ph type="body" idx="3"/>
          </p:nvPr>
        </p:nvSpPr>
        <p:spPr>
          <a:xfrm>
            <a:off x="175" y="1477575"/>
            <a:ext cx="9144000" cy="3429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XMAS scan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TCP connect scan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All of these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SYN stealth scan</a:t>
            </a:r>
            <a:endParaRPr sz="18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p16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Footprinting, Scanning,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Enumeration</a:t>
            </a:r>
            <a:endParaRPr/>
          </a:p>
        </p:txBody>
      </p:sp>
      <p:sp>
        <p:nvSpPr>
          <p:cNvPr id="2538" name="Google Shape;2538;p1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2539" name="Google Shape;2539;p160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2540" name="Google Shape;2540;p1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Google Shape;2545;p1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CEH Topics Breakdown</a:t>
            </a:r>
            <a:endParaRPr/>
          </a:p>
        </p:txBody>
      </p:sp>
      <p:sp>
        <p:nvSpPr>
          <p:cNvPr id="2546" name="Google Shape;2546;p1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2547" name="Google Shape;2547;p1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48" name="Google Shape;2548;p161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825" y="664625"/>
            <a:ext cx="6730458" cy="416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9" name="Google Shape;2549;p161"/>
          <p:cNvSpPr txBox="1"/>
          <p:nvPr/>
        </p:nvSpPr>
        <p:spPr>
          <a:xfrm>
            <a:off x="265675" y="765150"/>
            <a:ext cx="1873500" cy="41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Background</a:t>
            </a:r>
            <a:endParaRPr>
              <a:solidFill>
                <a:srgbClr val="1C458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990000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Analysis / Assessment</a:t>
            </a:r>
            <a:endParaRPr>
              <a:solidFill>
                <a:srgbClr val="99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BF9000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Security</a:t>
            </a:r>
            <a:endParaRPr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Tools/ Systems/ Programs</a:t>
            </a:r>
            <a:endParaRPr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351C75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rPr>
              <a:t>Procedures/ Methodology</a:t>
            </a:r>
            <a:endParaRPr>
              <a:solidFill>
                <a:srgbClr val="351C7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3D85C6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3D85C6"/>
                </a:solidFill>
                <a:latin typeface="Roboto"/>
                <a:ea typeface="Roboto"/>
                <a:cs typeface="Roboto"/>
                <a:sym typeface="Roboto"/>
              </a:rPr>
              <a:t>Regulations / Policy</a:t>
            </a:r>
            <a:endParaRPr>
              <a:solidFill>
                <a:srgbClr val="3D85C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Clr>
                <a:srgbClr val="E69138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Ethics</a:t>
            </a:r>
            <a:endParaRPr>
              <a:solidFill>
                <a:srgbClr val="E691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10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072" name="Google Shape;2072;p10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What is the program that would monitor every keystroke that the victim enters?</a:t>
            </a:r>
            <a:endParaRPr/>
          </a:p>
        </p:txBody>
      </p:sp>
      <p:sp>
        <p:nvSpPr>
          <p:cNvPr id="2073" name="Google Shape;2073;p10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074" name="Google Shape;2074;p10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10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Sniffer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Virus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Keylogger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Smurf</a:t>
            </a:r>
            <a:endParaRPr sz="18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1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and Tools/Systems/Programs Domain</a:t>
            </a:r>
            <a:endParaRPr/>
          </a:p>
        </p:txBody>
      </p:sp>
      <p:sp>
        <p:nvSpPr>
          <p:cNvPr id="2555" name="Google Shape;2555;p16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Scanning and Enumeration topics are covered in the Security and Tools Systems Programs domains of the CEH exam. </a:t>
            </a:r>
            <a:endParaRPr/>
          </a:p>
        </p:txBody>
      </p:sp>
      <p:sp>
        <p:nvSpPr>
          <p:cNvPr id="2556" name="Google Shape;2556;p1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2557" name="Google Shape;2557;p1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8" name="Google Shape;2558;p162"/>
          <p:cNvSpPr txBox="1">
            <a:spLocks noGrp="1"/>
          </p:cNvSpPr>
          <p:nvPr>
            <p:ph type="body" idx="3"/>
          </p:nvPr>
        </p:nvSpPr>
        <p:spPr>
          <a:xfrm>
            <a:off x="175" y="1442300"/>
            <a:ext cx="9144000" cy="34641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Security domain accounts for </a:t>
            </a:r>
            <a:r>
              <a:rPr lang="en" sz="1800" b="1"/>
              <a:t>24%</a:t>
            </a:r>
            <a:r>
              <a:rPr lang="en" sz="1800"/>
              <a:t> of the exam. 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Tools/Systems/Programs makes up </a:t>
            </a:r>
            <a:r>
              <a:rPr lang="en" sz="1800" b="1"/>
              <a:t>28.8%</a:t>
            </a:r>
            <a:r>
              <a:rPr lang="en" sz="1800"/>
              <a:t> of the exam. 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In our review of these domains, we will cover the following: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Hacking Process / Attack Cycle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Network Protocols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Common Types of Scanning and Enumeration</a:t>
            </a:r>
            <a:endParaRPr sz="18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3" name="Google Shape;2563;p1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Hacking Cycle: Information Gathering</a:t>
            </a:r>
            <a:endParaRPr/>
          </a:p>
        </p:txBody>
      </p:sp>
      <p:sp>
        <p:nvSpPr>
          <p:cNvPr id="2564" name="Google Shape;2564;p16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During the Information Gathering phase, pentesters begin researching their targets. </a:t>
            </a:r>
            <a:endParaRPr/>
          </a:p>
        </p:txBody>
      </p:sp>
      <p:sp>
        <p:nvSpPr>
          <p:cNvPr id="2565" name="Google Shape;2565;p1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sp>
        <p:nvSpPr>
          <p:cNvPr id="2566" name="Google Shape;2566;p1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7" name="Google Shape;2567;p163"/>
          <p:cNvSpPr txBox="1">
            <a:spLocks noGrp="1"/>
          </p:cNvSpPr>
          <p:nvPr>
            <p:ph type="body" idx="3"/>
          </p:nvPr>
        </p:nvSpPr>
        <p:spPr>
          <a:xfrm>
            <a:off x="175" y="1495325"/>
            <a:ext cx="9144000" cy="34113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 b="1"/>
              <a:t>What type of information do pentesters collect?</a:t>
            </a:r>
            <a:endParaRPr sz="1800" b="1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" name="Google Shape;2572;p1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Hacking Cycle: Information Gathering</a:t>
            </a:r>
            <a:endParaRPr/>
          </a:p>
        </p:txBody>
      </p:sp>
      <p:sp>
        <p:nvSpPr>
          <p:cNvPr id="2573" name="Google Shape;2573;p1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During the Information Gathering phase, pentesters begin researching their targets. </a:t>
            </a:r>
            <a:endParaRPr/>
          </a:p>
        </p:txBody>
      </p:sp>
      <p:sp>
        <p:nvSpPr>
          <p:cNvPr id="2574" name="Google Shape;2574;p1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2575" name="Google Shape;2575;p16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6" name="Google Shape;2576;p164"/>
          <p:cNvSpPr txBox="1">
            <a:spLocks noGrp="1"/>
          </p:cNvSpPr>
          <p:nvPr>
            <p:ph type="body" idx="3"/>
          </p:nvPr>
        </p:nvSpPr>
        <p:spPr>
          <a:xfrm>
            <a:off x="175" y="1495325"/>
            <a:ext cx="9144000" cy="34113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What type of information do pentesters collect?</a:t>
            </a:r>
            <a:endParaRPr sz="1800" b="1"/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 b="1"/>
              <a:t>Open Source Intelligence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Publicly available information about the target that is obtains via social media, websites, freely available public records, etc. </a:t>
            </a:r>
            <a:endParaRPr sz="1600"/>
          </a:p>
          <a:p>
            <a:pPr marL="9144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600"/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 b="1"/>
              <a:t>DNS Enumeration 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Given a target domain,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https://vulnerable.com</a:t>
            </a:r>
            <a:r>
              <a:rPr lang="en" sz="1600"/>
              <a:t>, attackers will often try to enumeration subdomains such as </a:t>
            </a:r>
            <a:r>
              <a:rPr lang="en" sz="1600" u="sng">
                <a:solidFill>
                  <a:schemeClr val="accent5"/>
                </a:solidFill>
                <a:hlinkClick r:id="rId3"/>
              </a:rPr>
              <a:t>https://admin.vulnerable.com</a:t>
            </a:r>
            <a:r>
              <a:rPr lang="en" sz="1600">
                <a:solidFill>
                  <a:schemeClr val="dk1"/>
                </a:solidFill>
              </a:rPr>
              <a:t>, </a:t>
            </a:r>
            <a:r>
              <a:rPr lang="en" sz="1600" u="sng">
                <a:solidFill>
                  <a:schemeClr val="accent5"/>
                </a:solidFill>
                <a:hlinkClick r:id="rId3"/>
              </a:rPr>
              <a:t>https://api.vulnerable.com</a:t>
            </a:r>
            <a:r>
              <a:rPr lang="en" sz="1600">
                <a:solidFill>
                  <a:schemeClr val="dk1"/>
                </a:solidFill>
              </a:rPr>
              <a:t>,</a:t>
            </a:r>
            <a:endParaRPr sz="160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b="1">
                <a:solidFill>
                  <a:schemeClr val="dk1"/>
                </a:solidFill>
              </a:rPr>
              <a:t>Network Reconnaissance: </a:t>
            </a:r>
            <a:endParaRPr sz="1600" b="1">
              <a:solidFill>
                <a:schemeClr val="dk1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Tasks include Host Discovery, port scanning and service fingerprinting. 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Google Shape;2581;p1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Gathering: Network Reconnaissance</a:t>
            </a:r>
            <a:endParaRPr/>
          </a:p>
        </p:txBody>
      </p:sp>
      <p:sp>
        <p:nvSpPr>
          <p:cNvPr id="2582" name="Google Shape;2582;p1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Reconnaissance consists of:  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Identifying live hosts on a network, 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Scanning them for open ports; 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Determining which service each machine exposes; 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Generating a map / profile of the target. </a:t>
            </a:r>
            <a:endParaRPr/>
          </a:p>
        </p:txBody>
      </p:sp>
      <p:sp>
        <p:nvSpPr>
          <p:cNvPr id="2583" name="Google Shape;2583;p1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sp>
        <p:nvSpPr>
          <p:cNvPr id="2584" name="Google Shape;2584;p1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5" name="Google Shape;2585;p165"/>
          <p:cNvSpPr txBox="1">
            <a:spLocks noGrp="1"/>
          </p:cNvSpPr>
          <p:nvPr>
            <p:ph type="body" idx="3"/>
          </p:nvPr>
        </p:nvSpPr>
        <p:spPr>
          <a:xfrm>
            <a:off x="175" y="2492200"/>
            <a:ext cx="9144000" cy="24141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CEH exam includes many questions about recon tools </a:t>
            </a:r>
            <a:r>
              <a:rPr lang="en" sz="1600" b="1">
                <a:latin typeface="Roboto Mono"/>
                <a:ea typeface="Roboto Mono"/>
                <a:cs typeface="Roboto Mono"/>
                <a:sym typeface="Roboto Mono"/>
              </a:rPr>
              <a:t>whois</a:t>
            </a:r>
            <a:r>
              <a:rPr lang="en" sz="1600"/>
              <a:t>, </a:t>
            </a:r>
            <a:r>
              <a:rPr lang="en" sz="1600" b="1">
                <a:latin typeface="Roboto Mono"/>
                <a:ea typeface="Roboto Mono"/>
                <a:cs typeface="Roboto Mono"/>
                <a:sym typeface="Roboto Mono"/>
              </a:rPr>
              <a:t>nslookup</a:t>
            </a:r>
            <a:r>
              <a:rPr lang="en" sz="1600"/>
              <a:t> and </a:t>
            </a:r>
            <a:r>
              <a:rPr lang="en" sz="1600" b="1">
                <a:latin typeface="Roboto Mono"/>
                <a:ea typeface="Roboto Mono"/>
                <a:cs typeface="Roboto Mono"/>
                <a:sym typeface="Roboto Mono"/>
              </a:rPr>
              <a:t>Nmap</a:t>
            </a:r>
            <a:r>
              <a:rPr lang="en" sz="1600"/>
              <a:t>. </a:t>
            </a:r>
            <a:endParaRPr sz="16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The exam also focuses on these steps of the reconnaissance process: </a:t>
            </a:r>
            <a:endParaRPr sz="1600"/>
          </a:p>
          <a:p>
            <a:pPr marL="914400" lvl="0" indent="-330200" algn="l" rtl="0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Determining Network Ranges</a:t>
            </a:r>
            <a:endParaRPr sz="1600"/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Host Discovery</a:t>
            </a:r>
            <a:endParaRPr sz="1600"/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Port Scanning (Finding Open Ports)</a:t>
            </a:r>
            <a:endParaRPr sz="1600"/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Service Fingerprinting</a:t>
            </a:r>
            <a:endParaRPr sz="1600"/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Network Mapping</a:t>
            </a:r>
            <a:endParaRPr sz="16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p1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DNS Enumeration</a:t>
            </a:r>
            <a:endParaRPr/>
          </a:p>
        </p:txBody>
      </p:sp>
      <p:sp>
        <p:nvSpPr>
          <p:cNvPr id="2591" name="Google Shape;2591;p16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DNS is the protocol that translates domain names into IP addresses</a:t>
            </a:r>
            <a:endParaRPr/>
          </a:p>
        </p:txBody>
      </p:sp>
      <p:sp>
        <p:nvSpPr>
          <p:cNvPr id="2592" name="Google Shape;2592;p1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sp>
        <p:nvSpPr>
          <p:cNvPr id="2593" name="Google Shape;2593;p1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166"/>
          <p:cNvSpPr txBox="1">
            <a:spLocks noGrp="1"/>
          </p:cNvSpPr>
          <p:nvPr>
            <p:ph type="body" idx="3"/>
          </p:nvPr>
        </p:nvSpPr>
        <p:spPr>
          <a:xfrm>
            <a:off x="175" y="1183050"/>
            <a:ext cx="9144000" cy="37233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 domain can have subdomains:</a:t>
            </a:r>
            <a:endParaRPr sz="1600"/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Domain: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https://vulnerable.com</a:t>
            </a:r>
            <a:r>
              <a:rPr lang="en" sz="1600"/>
              <a:t>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Sub domains: </a:t>
            </a:r>
            <a:r>
              <a:rPr lang="en" sz="1600" u="sng">
                <a:solidFill>
                  <a:schemeClr val="accent5"/>
                </a:solidFill>
                <a:hlinkClick r:id="rId3"/>
              </a:rPr>
              <a:t>https://</a:t>
            </a:r>
            <a:r>
              <a:rPr lang="en" sz="1600" b="1" u="sng">
                <a:solidFill>
                  <a:schemeClr val="accent5"/>
                </a:solidFill>
                <a:hlinkClick r:id="rId3"/>
              </a:rPr>
              <a:t>admin.</a:t>
            </a:r>
            <a:r>
              <a:rPr lang="en" sz="1600" u="sng">
                <a:solidFill>
                  <a:schemeClr val="accent5"/>
                </a:solidFill>
                <a:hlinkClick r:id="rId3"/>
              </a:rPr>
              <a:t>vulnerable.com</a:t>
            </a:r>
            <a:r>
              <a:rPr lang="en" sz="1600">
                <a:solidFill>
                  <a:schemeClr val="dk1"/>
                </a:solidFill>
              </a:rPr>
              <a:t> , </a:t>
            </a:r>
            <a:r>
              <a:rPr lang="en" sz="1600" u="sng">
                <a:solidFill>
                  <a:schemeClr val="accent5"/>
                </a:solidFill>
                <a:hlinkClick r:id="rId3"/>
              </a:rPr>
              <a:t>https://</a:t>
            </a:r>
            <a:r>
              <a:rPr lang="en" sz="1600" b="1" u="sng">
                <a:solidFill>
                  <a:schemeClr val="accent5"/>
                </a:solidFill>
                <a:hlinkClick r:id="rId3"/>
              </a:rPr>
              <a:t>api.</a:t>
            </a:r>
            <a:r>
              <a:rPr lang="en" sz="1600" u="sng">
                <a:solidFill>
                  <a:schemeClr val="accent5"/>
                </a:solidFill>
                <a:hlinkClick r:id="rId3"/>
              </a:rPr>
              <a:t>vulnerable.com</a:t>
            </a:r>
            <a:r>
              <a:rPr lang="en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Each subdomain provides a specific service and is typically associated with different machines.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Domains and subdomains typically have different IP addresses, but will belong to the same </a:t>
            </a:r>
            <a:r>
              <a:rPr lang="en" sz="1600" b="1">
                <a:solidFill>
                  <a:schemeClr val="dk1"/>
                </a:solidFill>
              </a:rPr>
              <a:t>range </a:t>
            </a:r>
            <a:r>
              <a:rPr lang="en" sz="1600">
                <a:solidFill>
                  <a:schemeClr val="dk1"/>
                </a:solidFill>
              </a:rPr>
              <a:t>of addresses. 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 </a:t>
            </a:r>
            <a:r>
              <a:rPr lang="en" sz="1800" b="1">
                <a:solidFill>
                  <a:schemeClr val="dk1"/>
                </a:solidFill>
              </a:rPr>
              <a:t>name server</a:t>
            </a:r>
            <a:r>
              <a:rPr lang="en" sz="1800">
                <a:solidFill>
                  <a:schemeClr val="dk1"/>
                </a:solidFill>
              </a:rPr>
              <a:t> is responsible for remembering which IP address is associated with each domain name.</a:t>
            </a:r>
            <a:endParaRPr sz="18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Name servers usually  named as  </a:t>
            </a:r>
            <a:r>
              <a:rPr lang="en" u="sng">
                <a:solidFill>
                  <a:schemeClr val="accent5"/>
                </a:solidFill>
                <a:hlinkClick r:id="rId4"/>
              </a:rPr>
              <a:t>https://</a:t>
            </a:r>
            <a:r>
              <a:rPr lang="en" b="1" u="sng">
                <a:solidFill>
                  <a:schemeClr val="accent5"/>
                </a:solidFill>
                <a:hlinkClick r:id="rId4"/>
              </a:rPr>
              <a:t>ns1</a:t>
            </a:r>
            <a:r>
              <a:rPr lang="en" u="sng">
                <a:solidFill>
                  <a:schemeClr val="accent5"/>
                </a:solidFill>
                <a:hlinkClick r:id="rId4"/>
              </a:rPr>
              <a:t>.vulnerable.com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 u="sng">
                <a:solidFill>
                  <a:schemeClr val="accent5"/>
                </a:solidFill>
                <a:hlinkClick r:id="rId4"/>
              </a:rPr>
              <a:t>https://</a:t>
            </a:r>
            <a:r>
              <a:rPr lang="en" b="1" u="sng">
                <a:solidFill>
                  <a:schemeClr val="accent5"/>
                </a:solidFill>
                <a:hlinkClick r:id="rId4"/>
              </a:rPr>
              <a:t>ns2</a:t>
            </a:r>
            <a:r>
              <a:rPr lang="en" u="sng">
                <a:solidFill>
                  <a:schemeClr val="accent5"/>
                </a:solidFill>
                <a:hlinkClick r:id="rId4"/>
              </a:rPr>
              <a:t>.vulnerable.com</a:t>
            </a:r>
            <a:r>
              <a:rPr lang="en">
                <a:solidFill>
                  <a:schemeClr val="dk1"/>
                </a:solidFill>
              </a:rPr>
              <a:t>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1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sp>
        <p:nvSpPr>
          <p:cNvPr id="2600" name="Google Shape;2600;p16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1" name="Google Shape;2601;p167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DNS Lookup Demo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" name="Google Shape;2606;p1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DNS Lookup Demo</a:t>
            </a:r>
            <a:endParaRPr/>
          </a:p>
        </p:txBody>
      </p:sp>
      <p:sp>
        <p:nvSpPr>
          <p:cNvPr id="2607" name="Google Shape;2607;p16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nslookup google.com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08" name="Google Shape;2608;p1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sp>
        <p:nvSpPr>
          <p:cNvPr id="2609" name="Google Shape;2609;p1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0" name="Google Shape;2610;p168"/>
          <p:cNvSpPr txBox="1">
            <a:spLocks noGrp="1"/>
          </p:cNvSpPr>
          <p:nvPr>
            <p:ph type="body" idx="3"/>
          </p:nvPr>
        </p:nvSpPr>
        <p:spPr>
          <a:xfrm>
            <a:off x="4873850" y="1167625"/>
            <a:ext cx="3939300" cy="3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nslookup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sends a DNS request to the local network's default gateway (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192.168.1.1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The gateway forwards the DNS request to Google's nameservers.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Google's nameserver responds with the IP address of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google.com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1750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172.217.10.110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is the IP address for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google.com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2611" name="Google Shape;2611;p168"/>
          <p:cNvSpPr txBox="1">
            <a:spLocks noGrp="1"/>
          </p:cNvSpPr>
          <p:nvPr>
            <p:ph type="body" idx="3"/>
          </p:nvPr>
        </p:nvSpPr>
        <p:spPr>
          <a:xfrm>
            <a:off x="385250" y="1274700"/>
            <a:ext cx="4488600" cy="28188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$ nslookup google.com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Server:		192.168.1.1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Address:	192.168.1.1#53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Non-authoritative answer: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Name:	google.com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52400" marR="152400" lvl="0" indent="0" algn="l" rtl="0">
              <a:lnSpc>
                <a:spcPct val="14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Address: 172.217.10.110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6" name="Google Shape;2616;p1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DNS Lookup Demo</a:t>
            </a:r>
            <a:endParaRPr/>
          </a:p>
        </p:txBody>
      </p:sp>
      <p:sp>
        <p:nvSpPr>
          <p:cNvPr id="2617" name="Google Shape;2617;p16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nslookup fake.google.com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18" name="Google Shape;2618;p16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sp>
        <p:nvSpPr>
          <p:cNvPr id="2619" name="Google Shape;2619;p16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0" name="Google Shape;2620;p169"/>
          <p:cNvSpPr txBox="1">
            <a:spLocks noGrp="1"/>
          </p:cNvSpPr>
          <p:nvPr>
            <p:ph type="body" idx="3"/>
          </p:nvPr>
        </p:nvSpPr>
        <p:spPr>
          <a:xfrm>
            <a:off x="467150" y="3888438"/>
            <a:ext cx="8572500" cy="7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/>
              <a:t>This reveals 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fake.google.com</a:t>
            </a:r>
            <a:r>
              <a:rPr lang="en" sz="1600"/>
              <a:t> is not in use. </a:t>
            </a:r>
            <a:endParaRPr sz="1600"/>
          </a:p>
        </p:txBody>
      </p:sp>
      <p:sp>
        <p:nvSpPr>
          <p:cNvPr id="2621" name="Google Shape;2621;p169"/>
          <p:cNvSpPr txBox="1">
            <a:spLocks noGrp="1"/>
          </p:cNvSpPr>
          <p:nvPr>
            <p:ph type="body" idx="3"/>
          </p:nvPr>
        </p:nvSpPr>
        <p:spPr>
          <a:xfrm>
            <a:off x="467150" y="1265075"/>
            <a:ext cx="8119800" cy="23124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highlight>
                  <a:srgbClr val="F6F8FA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$ nslookup fake.google.com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5240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Server:		192.168.1.1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5240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Address:	192.168.1.1#53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5240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5240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73A49"/>
                </a:solidFill>
                <a:latin typeface="Roboto Mono"/>
                <a:ea typeface="Roboto Mono"/>
                <a:cs typeface="Roboto Mono"/>
                <a:sym typeface="Roboto Mono"/>
              </a:rPr>
              <a:t>**</a:t>
            </a: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 server can't find fake.google.com: NXDOMAIN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5240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6" name="Google Shape;2626;p1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Netblocks and ARIN</a:t>
            </a:r>
            <a:endParaRPr/>
          </a:p>
        </p:txBody>
      </p:sp>
      <p:sp>
        <p:nvSpPr>
          <p:cNvPr id="2627" name="Google Shape;2627;p1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IP addresses such as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172.217.10.110</a:t>
            </a:r>
            <a:r>
              <a:rPr lang="en"/>
              <a:t> (google.com) belong to ranges of IP addresses. </a:t>
            </a:r>
            <a:endParaRPr/>
          </a:p>
        </p:txBody>
      </p:sp>
      <p:sp>
        <p:nvSpPr>
          <p:cNvPr id="2628" name="Google Shape;2628;p17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sp>
        <p:nvSpPr>
          <p:cNvPr id="2629" name="Google Shape;2629;p17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0" name="Google Shape;2630;p170"/>
          <p:cNvSpPr txBox="1">
            <a:spLocks noGrp="1"/>
          </p:cNvSpPr>
          <p:nvPr>
            <p:ph type="body" idx="3"/>
          </p:nvPr>
        </p:nvSpPr>
        <p:spPr>
          <a:xfrm>
            <a:off x="175" y="1406275"/>
            <a:ext cx="9144000" cy="847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Both of the previously demoed Google subdomains belong to the range 172.217.10.0-255</a:t>
            </a:r>
            <a:endParaRPr sz="1600"/>
          </a:p>
        </p:txBody>
      </p:sp>
      <p:sp>
        <p:nvSpPr>
          <p:cNvPr id="2631" name="Google Shape;2631;p170"/>
          <p:cNvSpPr txBox="1">
            <a:spLocks noGrp="1"/>
          </p:cNvSpPr>
          <p:nvPr>
            <p:ph type="subTitle" idx="1"/>
          </p:nvPr>
        </p:nvSpPr>
        <p:spPr>
          <a:xfrm>
            <a:off x="-88" y="2142663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 IP ranges are sometimes called </a:t>
            </a:r>
            <a:r>
              <a:rPr lang="en" b="1"/>
              <a:t>netblocks</a:t>
            </a:r>
            <a:r>
              <a:rPr lang="en"/>
              <a:t>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 on which netblocks belong to which domain names is managed by a group called </a:t>
            </a:r>
            <a:r>
              <a:rPr lang="en" b="1"/>
              <a:t>American Registry for Internet Numbers </a:t>
            </a:r>
            <a:r>
              <a:rPr lang="en"/>
              <a:t>(ARIN) and stored in detailed databases.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2" name="Google Shape;2632;p170"/>
          <p:cNvSpPr txBox="1">
            <a:spLocks noGrp="1"/>
          </p:cNvSpPr>
          <p:nvPr>
            <p:ph type="body" idx="3"/>
          </p:nvPr>
        </p:nvSpPr>
        <p:spPr>
          <a:xfrm>
            <a:off x="-100" y="3727600"/>
            <a:ext cx="9144000" cy="11076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Information from ARIN can be very useful for attackers who are entering engagements without much information about their targets. </a:t>
            </a:r>
            <a:endParaRPr sz="16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7" name="Google Shape;2637;p1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DNS Process</a:t>
            </a:r>
            <a:endParaRPr/>
          </a:p>
        </p:txBody>
      </p:sp>
      <p:sp>
        <p:nvSpPr>
          <p:cNvPr id="2638" name="Google Shape;2638;p1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DNS enumeration is typically performed via either </a:t>
            </a:r>
            <a:r>
              <a:rPr lang="en" b="1"/>
              <a:t>brute force </a:t>
            </a:r>
            <a:r>
              <a:rPr lang="en"/>
              <a:t>or </a:t>
            </a:r>
            <a:r>
              <a:rPr lang="en" b="1"/>
              <a:t>zone transfer</a:t>
            </a:r>
            <a:r>
              <a:rPr lang="en"/>
              <a:t>. </a:t>
            </a:r>
            <a:endParaRPr/>
          </a:p>
        </p:txBody>
      </p:sp>
      <p:sp>
        <p:nvSpPr>
          <p:cNvPr id="2639" name="Google Shape;2639;p17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sp>
        <p:nvSpPr>
          <p:cNvPr id="2640" name="Google Shape;2640;p17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1" name="Google Shape;2641;p171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DNS enumeration workflow: 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Determine the target netrange and name server addresses. 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Query the nameserver for list of all subdomains (</a:t>
            </a:r>
            <a:r>
              <a:rPr lang="en" sz="1800" b="1"/>
              <a:t>zone transfer). </a:t>
            </a:r>
            <a:endParaRPr sz="1800" b="1"/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If the zone transfer fails, request the IP addresses of subdomains, such as ftp.google.com, and keep track of which subdomains exist. (</a:t>
            </a:r>
            <a:r>
              <a:rPr lang="en" sz="1800" b="1"/>
              <a:t>brute-force</a:t>
            </a:r>
            <a:r>
              <a:rPr lang="en" sz="1800"/>
              <a:t>)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800"/>
              <a:buAutoNum type="arabicPeriod"/>
            </a:pPr>
            <a:r>
              <a:rPr lang="en" sz="1800"/>
              <a:t>If the brute-force doesn't yield useful results, attempt to scan the entire net range with Nmap.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p10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081" name="Google Shape;2081;p10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What is the program that would monitor every keystroke that the victim enters?</a:t>
            </a:r>
            <a:endParaRPr/>
          </a:p>
        </p:txBody>
      </p:sp>
      <p:sp>
        <p:nvSpPr>
          <p:cNvPr id="2082" name="Google Shape;2082;p10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083" name="Google Shape;2083;p10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109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Sniffer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Virus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Keylogger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Smurf</a:t>
            </a:r>
            <a:endParaRPr sz="18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p17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sp>
        <p:nvSpPr>
          <p:cNvPr id="2647" name="Google Shape;2647;p1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8" name="Google Shape;2648;p172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ARIN whois and Zone Transfer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3" name="Google Shape;2653;p1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DNS Enumeration Tool</a:t>
            </a:r>
            <a:endParaRPr/>
          </a:p>
        </p:txBody>
      </p:sp>
      <p:sp>
        <p:nvSpPr>
          <p:cNvPr id="2654" name="Google Shape;2654;p17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Manual DNS enumeration is tedious and time consuming, but there are many tools to help expedite the process: </a:t>
            </a:r>
            <a:endParaRPr/>
          </a:p>
        </p:txBody>
      </p:sp>
      <p:sp>
        <p:nvSpPr>
          <p:cNvPr id="2655" name="Google Shape;2655;p17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sp>
        <p:nvSpPr>
          <p:cNvPr id="2656" name="Google Shape;2656;p17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7" name="Google Shape;2657;p173"/>
          <p:cNvSpPr txBox="1">
            <a:spLocks noGrp="1"/>
          </p:cNvSpPr>
          <p:nvPr>
            <p:ph type="body" idx="3"/>
          </p:nvPr>
        </p:nvSpPr>
        <p:spPr>
          <a:xfrm>
            <a:off x="175" y="1579650"/>
            <a:ext cx="9144000" cy="3326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3020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Arial"/>
              <a:buChar char="●"/>
            </a:pPr>
            <a:r>
              <a:rPr lang="en" sz="1600" b="1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fierce</a:t>
            </a:r>
            <a:r>
              <a:rPr lang="en" sz="1600">
                <a:solidFill>
                  <a:srgbClr val="24292E"/>
                </a:solidFill>
              </a:rPr>
              <a:t>: A command-line tool for DNS enumeration, available by default on Kali Linux.</a:t>
            </a:r>
            <a:endParaRPr sz="1600">
              <a:solidFill>
                <a:srgbClr val="24292E"/>
              </a:solidFill>
            </a:endParaRPr>
          </a:p>
          <a:p>
            <a:pPr marL="457200" lvl="0" indent="-33020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Arial"/>
              <a:buChar char="●"/>
            </a:pPr>
            <a:r>
              <a:rPr lang="en" sz="1600" b="1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dnsrecon</a:t>
            </a:r>
            <a:r>
              <a:rPr lang="en" sz="1600">
                <a:solidFill>
                  <a:srgbClr val="24292E"/>
                </a:solidFill>
              </a:rPr>
              <a:t>: Also a command-line tool for DNS enumeration, available by default on Kali Linux.</a:t>
            </a:r>
            <a:endParaRPr sz="1600">
              <a:solidFill>
                <a:srgbClr val="24292E"/>
              </a:solidFill>
            </a:endParaRPr>
          </a:p>
          <a:p>
            <a:pPr marL="457200" lvl="0" indent="-33020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Roboto"/>
              <a:buChar char="●"/>
            </a:pPr>
            <a:r>
              <a:rPr lang="en" sz="1600" u="sng">
                <a:solidFill>
                  <a:srgbClr val="0366D6"/>
                </a:solidFill>
                <a:hlinkClick r:id="rId3"/>
              </a:rPr>
              <a:t>Netcraft Search Engine</a:t>
            </a:r>
            <a:r>
              <a:rPr lang="en" sz="1600">
                <a:solidFill>
                  <a:srgbClr val="24292E"/>
                </a:solidFill>
              </a:rPr>
              <a:t>: A website that automatically lists known subdomains associated with a given domain. </a:t>
            </a:r>
            <a:endParaRPr sz="1600">
              <a:solidFill>
                <a:srgbClr val="24292E"/>
              </a:solidFill>
            </a:endParaRPr>
          </a:p>
          <a:p>
            <a:pPr marL="457200" lvl="0" indent="-330200" algn="l" rtl="0">
              <a:lnSpc>
                <a:spcPct val="113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24292E"/>
                </a:solidFill>
              </a:rPr>
              <a:t>Netcraft has the following advantages over command-line tools:</a:t>
            </a:r>
            <a:endParaRPr sz="1600">
              <a:solidFill>
                <a:srgbClr val="24292E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dk1"/>
                </a:solidFill>
              </a:rPr>
              <a:t>Stealth: Using Netcraft allows you to enumerate subdomains without putting traffic onto the network yourself.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dk1"/>
                </a:solidFill>
              </a:rPr>
              <a:t>Information Density: Netcraft collects information from a wide variety of sources.</a:t>
            </a:r>
            <a:endParaRPr>
              <a:solidFill>
                <a:srgbClr val="24292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" name="Google Shape;2662;p17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2663" name="Google Shape;2663;p17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sp>
        <p:nvSpPr>
          <p:cNvPr id="2664" name="Google Shape;2664;p1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5" name="Google Shape;2665;p17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DNS Enumeration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this activity, you will perform DNS enumeration against Mega Corp One using whois, nslookup and Netcraft.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0" name="Google Shape;2670;p17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  <p:sp>
        <p:nvSpPr>
          <p:cNvPr id="2671" name="Google Shape;2671;p17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2" name="Google Shape;2672;p175"/>
          <p:cNvSpPr txBox="1"/>
          <p:nvPr/>
        </p:nvSpPr>
        <p:spPr>
          <a:xfrm>
            <a:off x="2757350" y="3542125"/>
            <a:ext cx="34467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DNS Enumeration</a:t>
            </a:r>
            <a:endParaRPr sz="18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p1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DNs Enumeration Review</a:t>
            </a:r>
            <a:endParaRPr/>
          </a:p>
        </p:txBody>
      </p:sp>
      <p:sp>
        <p:nvSpPr>
          <p:cNvPr id="2678" name="Google Shape;2678;p1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Determine the net range and name server addresses of megacorpone.com</a:t>
            </a:r>
            <a:endParaRPr b="1"/>
          </a:p>
        </p:txBody>
      </p:sp>
      <p:sp>
        <p:nvSpPr>
          <p:cNvPr id="2679" name="Google Shape;2679;p17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  <p:sp>
        <p:nvSpPr>
          <p:cNvPr id="2680" name="Google Shape;2680;p1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1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DNs Enumeration Review</a:t>
            </a:r>
            <a:endParaRPr/>
          </a:p>
        </p:txBody>
      </p:sp>
      <p:sp>
        <p:nvSpPr>
          <p:cNvPr id="2686" name="Google Shape;2686;p1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Determine the net range and name server addresses of megacorpone.com</a:t>
            </a:r>
            <a:endParaRPr b="1"/>
          </a:p>
        </p:txBody>
      </p:sp>
      <p:sp>
        <p:nvSpPr>
          <p:cNvPr id="2687" name="Google Shape;2687;p17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  <p:sp>
        <p:nvSpPr>
          <p:cNvPr id="2688" name="Google Shape;2688;p1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9" name="Google Shape;2689;p177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Run whois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megacorpone.com </a:t>
            </a:r>
            <a:r>
              <a:rPr lang="en" sz="1800"/>
              <a:t>to retrieve the following information: 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highlight>
                  <a:srgbClr val="FFFF00"/>
                </a:highlight>
              </a:rPr>
              <a:t>Name Server: NS1.MEGACORPONE.COM</a:t>
            </a:r>
            <a:endParaRPr sz="1800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highlight>
                  <a:srgbClr val="FFFF00"/>
                </a:highlight>
              </a:rPr>
              <a:t>Name Server: NS2.MEGACORPONE.COM</a:t>
            </a:r>
            <a:endParaRPr sz="1800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highlight>
                  <a:srgbClr val="FFFF00"/>
                </a:highlight>
              </a:rPr>
              <a:t>Name Server: NS3.MEGACORPONE.COM</a:t>
            </a:r>
            <a:endParaRPr sz="18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1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DNs Enumeration Review</a:t>
            </a:r>
            <a:endParaRPr/>
          </a:p>
        </p:txBody>
      </p:sp>
      <p:sp>
        <p:nvSpPr>
          <p:cNvPr id="2695" name="Google Shape;2695;p1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Attempt a zone transfer against each name server you discover:</a:t>
            </a:r>
            <a:endParaRPr b="1"/>
          </a:p>
        </p:txBody>
      </p:sp>
      <p:sp>
        <p:nvSpPr>
          <p:cNvPr id="2696" name="Google Shape;2696;p17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  <p:sp>
        <p:nvSpPr>
          <p:cNvPr id="2697" name="Google Shape;2697;p1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p1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DNs Enumeration Review</a:t>
            </a:r>
            <a:endParaRPr/>
          </a:p>
        </p:txBody>
      </p:sp>
      <p:sp>
        <p:nvSpPr>
          <p:cNvPr id="2703" name="Google Shape;2703;p1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Attempt a zone transfer against each name server you discover:</a:t>
            </a:r>
            <a:endParaRPr b="1"/>
          </a:p>
        </p:txBody>
      </p:sp>
      <p:sp>
        <p:nvSpPr>
          <p:cNvPr id="2704" name="Google Shape;2704;p17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  <p:sp>
        <p:nvSpPr>
          <p:cNvPr id="2705" name="Google Shape;2705;p1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6" name="Google Shape;2706;p179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Run the following code:</a:t>
            </a: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>bash </a:t>
            </a:r>
            <a:endParaRPr sz="18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>$ </a:t>
            </a:r>
            <a:r>
              <a:rPr lang="en" sz="1800" dirty="0" err="1">
                <a:latin typeface="Roboto Mono"/>
                <a:ea typeface="Roboto Mono"/>
                <a:cs typeface="Roboto Mono"/>
                <a:sym typeface="Roboto Mono"/>
              </a:rPr>
              <a:t>nslookup</a:t>
            </a:r>
            <a:endParaRPr sz="18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>&gt; server=ns2.megacorpone.com</a:t>
            </a:r>
            <a:endParaRPr sz="18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>&gt; set type=</a:t>
            </a:r>
            <a:r>
              <a:rPr lang="en" sz="1800" dirty="0" err="1">
                <a:latin typeface="Roboto Mono"/>
                <a:ea typeface="Roboto Mono"/>
                <a:cs typeface="Roboto Mono"/>
                <a:sym typeface="Roboto Mono"/>
              </a:rPr>
              <a:t>axfr</a:t>
            </a:r>
            <a:endParaRPr sz="18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n" sz="1800" u="sng" dirty="0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www.megacorpone.com</a:t>
            </a:r>
            <a:endParaRPr sz="18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18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 dirty="0">
                <a:highlight>
                  <a:srgbClr val="FFFF00"/>
                </a:highlight>
              </a:rPr>
              <a:t>Only ns2.megacorpone.com allows zone transfers. </a:t>
            </a:r>
            <a:endParaRPr sz="1800" dirty="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1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DNs Enumeration Review</a:t>
            </a:r>
            <a:endParaRPr/>
          </a:p>
        </p:txBody>
      </p:sp>
      <p:sp>
        <p:nvSpPr>
          <p:cNvPr id="2712" name="Google Shape;2712;p1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Identify the IP address of any name server that allows zone transfers. </a:t>
            </a:r>
            <a:endParaRPr b="1"/>
          </a:p>
        </p:txBody>
      </p:sp>
      <p:sp>
        <p:nvSpPr>
          <p:cNvPr id="2713" name="Google Shape;2713;p18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  <p:sp>
        <p:nvSpPr>
          <p:cNvPr id="2714" name="Google Shape;2714;p18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Google Shape;2719;p1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DNs Enumeration Review</a:t>
            </a:r>
            <a:endParaRPr/>
          </a:p>
        </p:txBody>
      </p:sp>
      <p:sp>
        <p:nvSpPr>
          <p:cNvPr id="2720" name="Google Shape;2720;p1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Identify the IP address of any name server that allows zone transfers. </a:t>
            </a:r>
            <a:endParaRPr b="1"/>
          </a:p>
        </p:txBody>
      </p:sp>
      <p:sp>
        <p:nvSpPr>
          <p:cNvPr id="2721" name="Google Shape;2721;p18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  <p:sp>
        <p:nvSpPr>
          <p:cNvPr id="2722" name="Google Shape;2722;p1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" name="Google Shape;2723;p181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Run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nslookup ns2.megacorpone.com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/>
              <a:t>This command retrieves the IP address </a:t>
            </a: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38.100.193.80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1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090" name="Google Shape;2090;p110"/>
          <p:cNvSpPr txBox="1">
            <a:spLocks noGrp="1"/>
          </p:cNvSpPr>
          <p:nvPr>
            <p:ph type="subTitle" idx="1"/>
          </p:nvPr>
        </p:nvSpPr>
        <p:spPr>
          <a:xfrm>
            <a:off x="175" y="663850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What is a worm? </a:t>
            </a:r>
            <a:r>
              <a:rPr lang="en">
                <a:solidFill>
                  <a:schemeClr val="dk1"/>
                </a:solidFill>
              </a:rPr>
              <a:t>Choose the most correct definition: </a:t>
            </a:r>
            <a:endParaRPr/>
          </a:p>
        </p:txBody>
      </p:sp>
      <p:sp>
        <p:nvSpPr>
          <p:cNvPr id="2091" name="Google Shape;2091;p1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092" name="Google Shape;2092;p11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11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It is a form of eavesdropping between two network devices, involving spoofed packets. 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It’s a type of DoS attack used to gain access or shutdown remote servers by overflowing them with random packets. 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It’s when malware is file-binded into applications or media files. 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It’s a self-replicating form of malware. </a:t>
            </a:r>
            <a:endParaRPr sz="18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8" name="Google Shape;2728;p1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DNs Enumeration Review</a:t>
            </a:r>
            <a:endParaRPr/>
          </a:p>
        </p:txBody>
      </p:sp>
      <p:sp>
        <p:nvSpPr>
          <p:cNvPr id="2729" name="Google Shape;2729;p1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Use Netcraft to enumerate subdomains of </a:t>
            </a: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megacorpone.com</a:t>
            </a:r>
            <a:r>
              <a:rPr lang="en" b="1"/>
              <a:t>.</a:t>
            </a:r>
            <a:endParaRPr b="1"/>
          </a:p>
        </p:txBody>
      </p:sp>
      <p:sp>
        <p:nvSpPr>
          <p:cNvPr id="2730" name="Google Shape;2730;p18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  <p:sp>
        <p:nvSpPr>
          <p:cNvPr id="2731" name="Google Shape;2731;p1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" name="Google Shape;2736;p1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DNs Enumeration Review</a:t>
            </a:r>
            <a:endParaRPr/>
          </a:p>
        </p:txBody>
      </p:sp>
      <p:sp>
        <p:nvSpPr>
          <p:cNvPr id="2737" name="Google Shape;2737;p1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Use Netcraft to enumerate subdomains of </a:t>
            </a: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megacorpone.com</a:t>
            </a:r>
            <a:r>
              <a:rPr lang="en" b="1"/>
              <a:t>.</a:t>
            </a:r>
            <a:endParaRPr b="1"/>
          </a:p>
        </p:txBody>
      </p:sp>
      <p:sp>
        <p:nvSpPr>
          <p:cNvPr id="2738" name="Google Shape;2738;p18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  <p:sp>
        <p:nvSpPr>
          <p:cNvPr id="2739" name="Google Shape;2739;p1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" name="Google Shape;2740;p183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Netcraft reveals 5 domains: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highlight>
                  <a:srgbClr val="FFFF00"/>
                </a:highlight>
              </a:rPr>
              <a:t>megacorpone.com</a:t>
            </a:r>
            <a:endParaRPr sz="1800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highlight>
                  <a:srgbClr val="FFFF00"/>
                </a:highlight>
              </a:rPr>
              <a:t>intranet.megacorpone.com</a:t>
            </a:r>
            <a:endParaRPr sz="1800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highlight>
                  <a:srgbClr val="FFFF00"/>
                </a:highlight>
              </a:rPr>
              <a:t>admin.megacorpone.com</a:t>
            </a:r>
            <a:endParaRPr sz="1800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highlight>
                  <a:srgbClr val="FFFF00"/>
                </a:highlight>
              </a:rPr>
              <a:t>support.megacorpone.com </a:t>
            </a:r>
            <a:endParaRPr sz="1800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highlight>
                  <a:srgbClr val="FFFF00"/>
                </a:highlight>
              </a:rPr>
              <a:t>vpn.megacorpone.com </a:t>
            </a:r>
            <a:endParaRPr sz="18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5" name="Google Shape;2745;p184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Scanning with Nmap</a:t>
            </a:r>
            <a:endParaRPr/>
          </a:p>
        </p:txBody>
      </p:sp>
      <p:sp>
        <p:nvSpPr>
          <p:cNvPr id="2746" name="Google Shape;2746;p18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  <p:sp>
        <p:nvSpPr>
          <p:cNvPr id="2747" name="Google Shape;2747;p184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  <p:sp>
        <p:nvSpPr>
          <p:cNvPr id="2748" name="Google Shape;2748;p18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3" name="Google Shape;2753;p1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Host Discovery</a:t>
            </a:r>
            <a:endParaRPr/>
          </a:p>
        </p:txBody>
      </p:sp>
      <p:sp>
        <p:nvSpPr>
          <p:cNvPr id="2754" name="Google Shape;2754;p1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identifying the network range that their target belongs to, attackers typically scan it for other live hosts. </a:t>
            </a:r>
            <a:endParaRPr/>
          </a:p>
        </p:txBody>
      </p:sp>
      <p:sp>
        <p:nvSpPr>
          <p:cNvPr id="2755" name="Google Shape;2755;p18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  <p:sp>
        <p:nvSpPr>
          <p:cNvPr id="2756" name="Google Shape;2756;p1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7" name="Google Shape;2757;p185"/>
          <p:cNvSpPr txBox="1">
            <a:spLocks noGrp="1"/>
          </p:cNvSpPr>
          <p:nvPr>
            <p:ph type="body" idx="3"/>
          </p:nvPr>
        </p:nvSpPr>
        <p:spPr>
          <a:xfrm>
            <a:off x="175" y="1647075"/>
            <a:ext cx="9144000" cy="3259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For the CEH exam, you should be familiar with the following methods of host discovery:</a:t>
            </a:r>
            <a:endParaRPr sz="1800"/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ARP Discovery:</a:t>
            </a:r>
            <a:r>
              <a:rPr lang="en" sz="1800"/>
              <a:t> Sends ARP requests out for every IP address in the target range. Only live hosts will respond. </a:t>
            </a:r>
            <a:endParaRPr sz="180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Ping Sweep</a:t>
            </a:r>
            <a:r>
              <a:rPr lang="en" sz="1800"/>
              <a:t>: Sends a ping request to every IP address in  the target range. Only live hosts will respond. </a:t>
            </a:r>
            <a:endParaRPr sz="18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2" name="Google Shape;2762;p186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process comes after host discovery?</a:t>
            </a:r>
            <a:endParaRPr/>
          </a:p>
        </p:txBody>
      </p:sp>
      <p:sp>
        <p:nvSpPr>
          <p:cNvPr id="2763" name="Google Shape;2763;p18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84</a:t>
            </a:fld>
            <a:endParaRPr/>
          </a:p>
        </p:txBody>
      </p:sp>
      <p:sp>
        <p:nvSpPr>
          <p:cNvPr id="2764" name="Google Shape;2764;p18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p1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 Scanning</a:t>
            </a:r>
            <a:endParaRPr/>
          </a:p>
        </p:txBody>
      </p:sp>
      <p:sp>
        <p:nvSpPr>
          <p:cNvPr id="2770" name="Google Shape;2770;p1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 scanning is the process of attempting to connect every port on a target machine and keeping track of which connection attempts are successful. </a:t>
            </a:r>
            <a:endParaRPr/>
          </a:p>
        </p:txBody>
      </p:sp>
      <p:sp>
        <p:nvSpPr>
          <p:cNvPr id="2771" name="Google Shape;2771;p18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85</a:t>
            </a:fld>
            <a:endParaRPr/>
          </a:p>
        </p:txBody>
      </p:sp>
      <p:sp>
        <p:nvSpPr>
          <p:cNvPr id="2772" name="Google Shape;2772;p1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3" name="Google Shape;2773;p187"/>
          <p:cNvSpPr txBox="1">
            <a:spLocks noGrp="1"/>
          </p:cNvSpPr>
          <p:nvPr>
            <p:ph type="body" idx="3"/>
          </p:nvPr>
        </p:nvSpPr>
        <p:spPr>
          <a:xfrm>
            <a:off x="175" y="1608550"/>
            <a:ext cx="9144000" cy="32979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What tool do we use for port scanning? 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1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 Scanning</a:t>
            </a:r>
            <a:endParaRPr/>
          </a:p>
        </p:txBody>
      </p:sp>
      <p:sp>
        <p:nvSpPr>
          <p:cNvPr id="2779" name="Google Shape;2779;p1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 scanning is the process of attempting to connect every port on a target machine and keeping track of which connection attempts are successful. </a:t>
            </a:r>
            <a:endParaRPr/>
          </a:p>
        </p:txBody>
      </p:sp>
      <p:sp>
        <p:nvSpPr>
          <p:cNvPr id="2780" name="Google Shape;2780;p18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86</a:t>
            </a:fld>
            <a:endParaRPr/>
          </a:p>
        </p:txBody>
      </p:sp>
      <p:sp>
        <p:nvSpPr>
          <p:cNvPr id="2781" name="Google Shape;2781;p1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2" name="Google Shape;2782;p188"/>
          <p:cNvSpPr txBox="1">
            <a:spLocks noGrp="1"/>
          </p:cNvSpPr>
          <p:nvPr>
            <p:ph type="body" idx="3"/>
          </p:nvPr>
        </p:nvSpPr>
        <p:spPr>
          <a:xfrm>
            <a:off x="175" y="1608550"/>
            <a:ext cx="9144000" cy="32979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tool do we use for port scanning?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1"/>
              <a:t>Nmap </a:t>
            </a:r>
            <a:r>
              <a:rPr lang="en"/>
              <a:t> is the most important tool for scanning ports. </a:t>
            </a: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SYN Scan is the default scan type. 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Nmap sends TCP flags to a target port with the SYN flag set. 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the target is open, it responds with a packet using the SYN/ACK flag set. 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Then, nmap does not respond, leaving the target port in a </a:t>
            </a:r>
            <a:r>
              <a:rPr lang="en" b="1"/>
              <a:t>half-open </a:t>
            </a:r>
            <a:r>
              <a:rPr lang="en"/>
              <a:t>state.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7" name="Google Shape;2787;p1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 Scanning</a:t>
            </a:r>
            <a:endParaRPr/>
          </a:p>
        </p:txBody>
      </p:sp>
      <p:sp>
        <p:nvSpPr>
          <p:cNvPr id="2788" name="Google Shape;2788;p1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the following commands do?</a:t>
            </a:r>
            <a:endParaRPr/>
          </a:p>
        </p:txBody>
      </p:sp>
      <p:sp>
        <p:nvSpPr>
          <p:cNvPr id="2789" name="Google Shape;2789;p18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87</a:t>
            </a:fld>
            <a:endParaRPr/>
          </a:p>
        </p:txBody>
      </p:sp>
      <p:sp>
        <p:nvSpPr>
          <p:cNvPr id="2790" name="Google Shape;2790;p1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1" name="Google Shape;2791;p189"/>
          <p:cNvSpPr txBox="1">
            <a:spLocks noGrp="1"/>
          </p:cNvSpPr>
          <p:nvPr>
            <p:ph type="body" idx="3"/>
          </p:nvPr>
        </p:nvSpPr>
        <p:spPr>
          <a:xfrm>
            <a:off x="175" y="1271425"/>
            <a:ext cx="9144000" cy="36351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nmap -sS -p 445 192.168.12.50: 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42900" algn="l" rtl="0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nmap -sT -p 445 192.168.12.50: 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42900" algn="l" rtl="0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endParaRPr sz="18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nmap -sU -p 53 192.168.12.50: 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42900" algn="l" rtl="0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nmap -sS -p U:53,T:53 192.168.12.50:</a:t>
            </a:r>
            <a:r>
              <a:rPr lang="en" sz="18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endParaRPr sz="18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3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6" name="Google Shape;2796;p1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 Scanning</a:t>
            </a:r>
            <a:endParaRPr/>
          </a:p>
        </p:txBody>
      </p:sp>
      <p:sp>
        <p:nvSpPr>
          <p:cNvPr id="2797" name="Google Shape;2797;p1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the following commands do?</a:t>
            </a:r>
            <a:endParaRPr/>
          </a:p>
        </p:txBody>
      </p:sp>
      <p:sp>
        <p:nvSpPr>
          <p:cNvPr id="2798" name="Google Shape;2798;p19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88</a:t>
            </a:fld>
            <a:endParaRPr/>
          </a:p>
        </p:txBody>
      </p:sp>
      <p:sp>
        <p:nvSpPr>
          <p:cNvPr id="2799" name="Google Shape;2799;p1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0" name="Google Shape;2800;p190"/>
          <p:cNvSpPr txBox="1">
            <a:spLocks noGrp="1"/>
          </p:cNvSpPr>
          <p:nvPr>
            <p:ph type="body" idx="3"/>
          </p:nvPr>
        </p:nvSpPr>
        <p:spPr>
          <a:xfrm>
            <a:off x="175" y="1271425"/>
            <a:ext cx="9144000" cy="36351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nmap -sS -p 445 192.168.12.50: 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42900" algn="l" rtl="0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Performs a SYN scan against port 445 on </a:t>
            </a: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192.169.12.50.</a:t>
            </a:r>
            <a:endParaRPr sz="1800">
              <a:solidFill>
                <a:srgbClr val="24292E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nmap -sT -p 445 192.168.12.50: 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0" indent="0" algn="l" rtl="0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8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nmap -sU -p 53 192.168.12.50: 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marR="0" lvl="0" indent="0" algn="l" rtl="0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8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nmap -sS -p U:53,T:53 192.168.12.50:</a:t>
            </a:r>
            <a:r>
              <a:rPr lang="en" sz="18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3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" name="Google Shape;2805;p1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 Scanning</a:t>
            </a:r>
            <a:endParaRPr/>
          </a:p>
        </p:txBody>
      </p:sp>
      <p:sp>
        <p:nvSpPr>
          <p:cNvPr id="2806" name="Google Shape;2806;p1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the following commands do?</a:t>
            </a:r>
            <a:endParaRPr/>
          </a:p>
        </p:txBody>
      </p:sp>
      <p:sp>
        <p:nvSpPr>
          <p:cNvPr id="2807" name="Google Shape;2807;p19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89</a:t>
            </a:fld>
            <a:endParaRPr/>
          </a:p>
        </p:txBody>
      </p:sp>
      <p:sp>
        <p:nvSpPr>
          <p:cNvPr id="2808" name="Google Shape;2808;p1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9" name="Google Shape;2809;p191"/>
          <p:cNvSpPr txBox="1">
            <a:spLocks noGrp="1"/>
          </p:cNvSpPr>
          <p:nvPr>
            <p:ph type="body" idx="3"/>
          </p:nvPr>
        </p:nvSpPr>
        <p:spPr>
          <a:xfrm>
            <a:off x="175" y="1271425"/>
            <a:ext cx="9144000" cy="36351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nmap -sS -p 445 192.168.12.50: 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42900" algn="l" rtl="0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Performs a SYN scan against port 445 on </a:t>
            </a: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192.169.12.50.</a:t>
            </a:r>
            <a:endParaRPr sz="1800">
              <a:solidFill>
                <a:srgbClr val="24292E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nmap -sT -p 445 192.168.12.50: 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42900" algn="l" rtl="0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Performs a TCP Connect scan against port 445 on </a:t>
            </a: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192.169.12.50</a:t>
            </a: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1800">
              <a:solidFill>
                <a:srgbClr val="24292E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nmap -sU -p 53 192.168.12.50: 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0" indent="0" algn="l" rtl="0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800">
              <a:solidFill>
                <a:srgbClr val="24292E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12000"/>
              </a:lnSpc>
              <a:spcBef>
                <a:spcPts val="800"/>
              </a:spcBef>
              <a:spcAft>
                <a:spcPts val="40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nmap -sS -p U:53,T:53 192.168.12.50:</a:t>
            </a:r>
            <a:r>
              <a:rPr lang="en" sz="18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p11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2099" name="Google Shape;2099;p111"/>
          <p:cNvSpPr txBox="1">
            <a:spLocks noGrp="1"/>
          </p:cNvSpPr>
          <p:nvPr>
            <p:ph type="subTitle" idx="1"/>
          </p:nvPr>
        </p:nvSpPr>
        <p:spPr>
          <a:xfrm>
            <a:off x="175" y="663850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What is a worm? </a:t>
            </a:r>
            <a:r>
              <a:rPr lang="en">
                <a:solidFill>
                  <a:schemeClr val="dk1"/>
                </a:solidFill>
              </a:rPr>
              <a:t>Choose the most correct definition: </a:t>
            </a:r>
            <a:endParaRPr/>
          </a:p>
        </p:txBody>
      </p:sp>
      <p:sp>
        <p:nvSpPr>
          <p:cNvPr id="2100" name="Google Shape;2100;p1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101" name="Google Shape;2101;p11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111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It is a form of eavesdropping between two network devices, involving spoofed packets. 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It’s a type of DoS attack used to gain access or shutdown remote servers by overflowing them with random packets. 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It’s when malware is file-binded into applications or media files. 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It’s a self-replicating form of malware. </a:t>
            </a:r>
            <a:endParaRPr sz="1800" b="1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4" name="Google Shape;2814;p1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 Scanning</a:t>
            </a:r>
            <a:endParaRPr/>
          </a:p>
        </p:txBody>
      </p:sp>
      <p:sp>
        <p:nvSpPr>
          <p:cNvPr id="2815" name="Google Shape;2815;p1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the following commands do?</a:t>
            </a:r>
            <a:endParaRPr/>
          </a:p>
        </p:txBody>
      </p:sp>
      <p:sp>
        <p:nvSpPr>
          <p:cNvPr id="2816" name="Google Shape;2816;p19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90</a:t>
            </a:fld>
            <a:endParaRPr/>
          </a:p>
        </p:txBody>
      </p:sp>
      <p:sp>
        <p:nvSpPr>
          <p:cNvPr id="2817" name="Google Shape;2817;p1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8" name="Google Shape;2818;p192"/>
          <p:cNvSpPr txBox="1">
            <a:spLocks noGrp="1"/>
          </p:cNvSpPr>
          <p:nvPr>
            <p:ph type="body" idx="3"/>
          </p:nvPr>
        </p:nvSpPr>
        <p:spPr>
          <a:xfrm>
            <a:off x="175" y="1271425"/>
            <a:ext cx="9144000" cy="36351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nmap -sS -p 445 192.168.12.50: 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42900" algn="l" rtl="0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Performs a SYN scan against port 445 on </a:t>
            </a: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192.169.12.50.</a:t>
            </a:r>
            <a:endParaRPr sz="1800">
              <a:solidFill>
                <a:srgbClr val="24292E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nmap -sT -p 445 192.168.12.50: 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42900" algn="l" rtl="0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Performs a TCP Connect scan against port 445 on </a:t>
            </a: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192.169.12.50</a:t>
            </a: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1800">
              <a:solidFill>
                <a:srgbClr val="24292E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nmap -sU -p 53 192.168.12.50: 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42900" algn="l" rtl="0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Performs a UDP scan of port 53 on </a:t>
            </a: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192.168.12.50.</a:t>
            </a:r>
            <a:endParaRPr sz="1800">
              <a:solidFill>
                <a:srgbClr val="24292E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nmap -sS -p U:53,T:53 192.168.12.50:</a:t>
            </a:r>
            <a:r>
              <a:rPr lang="en" sz="18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3000"/>
              </a:lnSpc>
              <a:spcBef>
                <a:spcPts val="400"/>
              </a:spcBef>
              <a:spcAft>
                <a:spcPts val="8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3" name="Google Shape;2823;p1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 Scanning</a:t>
            </a:r>
            <a:endParaRPr/>
          </a:p>
        </p:txBody>
      </p:sp>
      <p:sp>
        <p:nvSpPr>
          <p:cNvPr id="2824" name="Google Shape;2824;p1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the following commands do?</a:t>
            </a:r>
            <a:endParaRPr/>
          </a:p>
        </p:txBody>
      </p:sp>
      <p:sp>
        <p:nvSpPr>
          <p:cNvPr id="2825" name="Google Shape;2825;p19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91</a:t>
            </a:fld>
            <a:endParaRPr/>
          </a:p>
        </p:txBody>
      </p:sp>
      <p:sp>
        <p:nvSpPr>
          <p:cNvPr id="2826" name="Google Shape;2826;p1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7" name="Google Shape;2827;p193"/>
          <p:cNvSpPr txBox="1">
            <a:spLocks noGrp="1"/>
          </p:cNvSpPr>
          <p:nvPr>
            <p:ph type="body" idx="3"/>
          </p:nvPr>
        </p:nvSpPr>
        <p:spPr>
          <a:xfrm>
            <a:off x="175" y="1271425"/>
            <a:ext cx="9144000" cy="36351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nmap -sS -p 445 192.168.12.50: 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42900" algn="l" rtl="0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Performs a SYN scan against port 445 on </a:t>
            </a: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192.169.12.50.</a:t>
            </a:r>
            <a:endParaRPr sz="1800">
              <a:solidFill>
                <a:srgbClr val="24292E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nmap -sT -p 445 192.168.12.50: 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42900" algn="l" rtl="0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Performs a TCP Connect scan against port 445 on </a:t>
            </a: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192.169.12.50</a:t>
            </a: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1800">
              <a:solidFill>
                <a:srgbClr val="24292E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nmap -sU -p 53 192.168.12.50: 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42900" algn="l" rtl="0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Performs a UDP scan of port 53 on </a:t>
            </a: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192.168.12.50.</a:t>
            </a:r>
            <a:endParaRPr sz="1800">
              <a:solidFill>
                <a:srgbClr val="24292E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nmap -sS -p U:53,T:53 192.168.12.50:</a:t>
            </a:r>
            <a:r>
              <a:rPr lang="en" sz="18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Scans UDP port 53 and TCP port 53. Use a SYN scan on the TCP port.</a:t>
            </a:r>
            <a:endParaRPr sz="1800">
              <a:solidFill>
                <a:srgbClr val="24292E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3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2" name="Google Shape;2832;p194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process comes after port scanning?</a:t>
            </a:r>
            <a:endParaRPr/>
          </a:p>
        </p:txBody>
      </p:sp>
      <p:sp>
        <p:nvSpPr>
          <p:cNvPr id="2833" name="Google Shape;2833;p19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92</a:t>
            </a:fld>
            <a:endParaRPr/>
          </a:p>
        </p:txBody>
      </p:sp>
      <p:sp>
        <p:nvSpPr>
          <p:cNvPr id="2834" name="Google Shape;2834;p19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9" name="Google Shape;2839;p1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 and Service Fingerprinting</a:t>
            </a:r>
            <a:endParaRPr/>
          </a:p>
        </p:txBody>
      </p:sp>
      <p:sp>
        <p:nvSpPr>
          <p:cNvPr id="2840" name="Google Shape;2840;p1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identifying open ports on a target machine, the next step is to determine which operating system is running on each target and which services are running on each open port.  </a:t>
            </a:r>
            <a:endParaRPr/>
          </a:p>
        </p:txBody>
      </p:sp>
      <p:sp>
        <p:nvSpPr>
          <p:cNvPr id="2841" name="Google Shape;2841;p19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93</a:t>
            </a:fld>
            <a:endParaRPr/>
          </a:p>
        </p:txBody>
      </p:sp>
      <p:sp>
        <p:nvSpPr>
          <p:cNvPr id="2842" name="Google Shape;2842;p1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3" name="Google Shape;2843;p195"/>
          <p:cNvSpPr txBox="1">
            <a:spLocks noGrp="1"/>
          </p:cNvSpPr>
          <p:nvPr>
            <p:ph type="body" idx="3"/>
          </p:nvPr>
        </p:nvSpPr>
        <p:spPr>
          <a:xfrm>
            <a:off x="175" y="1781925"/>
            <a:ext cx="9144000" cy="3124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following Nmap flags allow you to profile both operating systems and services. </a:t>
            </a: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-sV</a:t>
            </a:r>
            <a:r>
              <a:rPr lang="en"/>
              <a:t> flag enables </a:t>
            </a:r>
            <a:r>
              <a:rPr lang="en" b="1"/>
              <a:t>service version detection.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Nmap not only determines if a target port is open, but also determines which services are running on that port. </a:t>
            </a:r>
            <a:endParaRPr/>
          </a:p>
          <a:p>
            <a:pPr marL="9144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500"/>
              </a:spcBef>
              <a:spcAft>
                <a:spcPts val="0"/>
              </a:spcAft>
              <a:buSzPts val="14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-O </a:t>
            </a:r>
            <a:r>
              <a:rPr lang="en"/>
              <a:t>enables </a:t>
            </a:r>
            <a:r>
              <a:rPr lang="en" b="1"/>
              <a:t>passive OS detection.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Determines the target machine’s operating system based only on the data it collects during a normal port scan.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-A </a:t>
            </a:r>
            <a:r>
              <a:rPr lang="en"/>
              <a:t>flag enables </a:t>
            </a:r>
            <a:r>
              <a:rPr lang="en" b="1"/>
              <a:t>active OS detection</a:t>
            </a:r>
            <a:r>
              <a:rPr lang="en"/>
              <a:t>.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Sends additional packets meant specifically to elicit responses revealing the target’s OS.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8" name="Google Shape;2848;p1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OS and Service Fingerprinting</a:t>
            </a:r>
            <a:endParaRPr/>
          </a:p>
        </p:txBody>
      </p:sp>
      <p:sp>
        <p:nvSpPr>
          <p:cNvPr id="2849" name="Google Shape;2849;p1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the following commands do?</a:t>
            </a:r>
            <a:endParaRPr/>
          </a:p>
        </p:txBody>
      </p:sp>
      <p:sp>
        <p:nvSpPr>
          <p:cNvPr id="2850" name="Google Shape;2850;p19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94</a:t>
            </a:fld>
            <a:endParaRPr/>
          </a:p>
        </p:txBody>
      </p:sp>
      <p:sp>
        <p:nvSpPr>
          <p:cNvPr id="2851" name="Google Shape;2851;p1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2" name="Google Shape;2852;p196"/>
          <p:cNvSpPr txBox="1">
            <a:spLocks noGrp="1"/>
          </p:cNvSpPr>
          <p:nvPr>
            <p:ph type="body" idx="3"/>
          </p:nvPr>
        </p:nvSpPr>
        <p:spPr>
          <a:xfrm>
            <a:off x="175" y="1271425"/>
            <a:ext cx="9144000" cy="36351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nmap -sV -p 80, 443 192.168.12.50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42900" algn="l" rtl="0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nmap -0 -sV -p 80, 443 192.168.12.50 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42900" algn="l" rtl="0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endParaRPr sz="18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nmap -A -sV -p 80, 443 192.168.12.50 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42900" algn="l" rtl="0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0" algn="l" rtl="0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3000"/>
              </a:lnSpc>
              <a:spcBef>
                <a:spcPts val="400"/>
              </a:spcBef>
              <a:spcAft>
                <a:spcPts val="8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7" name="Google Shape;2857;p1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OS and Service Fingerprinting</a:t>
            </a:r>
            <a:endParaRPr/>
          </a:p>
        </p:txBody>
      </p:sp>
      <p:sp>
        <p:nvSpPr>
          <p:cNvPr id="2858" name="Google Shape;2858;p1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the following commands do?</a:t>
            </a:r>
            <a:endParaRPr/>
          </a:p>
        </p:txBody>
      </p:sp>
      <p:sp>
        <p:nvSpPr>
          <p:cNvPr id="2859" name="Google Shape;2859;p19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95</a:t>
            </a:fld>
            <a:endParaRPr/>
          </a:p>
        </p:txBody>
      </p:sp>
      <p:sp>
        <p:nvSpPr>
          <p:cNvPr id="2860" name="Google Shape;2860;p1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1" name="Google Shape;2861;p197"/>
          <p:cNvSpPr txBox="1">
            <a:spLocks noGrp="1"/>
          </p:cNvSpPr>
          <p:nvPr>
            <p:ph type="body" idx="3"/>
          </p:nvPr>
        </p:nvSpPr>
        <p:spPr>
          <a:xfrm>
            <a:off x="175" y="1271425"/>
            <a:ext cx="9144000" cy="36351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nmap -sV -p 80, 443 192.168.12.50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42900" algn="l" rtl="0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</a:rPr>
              <a:t>Performs a service scan of ports 80 and 443 on 192.168.12.50. Does not determine the OS. </a:t>
            </a:r>
            <a:endParaRPr sz="1800">
              <a:solidFill>
                <a:srgbClr val="24292E"/>
              </a:solidFill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nmap -0 -sV -p 80, 443 192.168.12.50 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0" indent="0" algn="l" rtl="0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</a:rPr>
              <a:t> </a:t>
            </a:r>
            <a:endParaRPr sz="1800">
              <a:solidFill>
                <a:srgbClr val="24292E"/>
              </a:solidFill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nmap -A -sV -p 80, 443 192.168.12.50 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0" indent="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rgbClr val="24292E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0" algn="l" rtl="0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3000"/>
              </a:lnSpc>
              <a:spcBef>
                <a:spcPts val="400"/>
              </a:spcBef>
              <a:spcAft>
                <a:spcPts val="8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6" name="Google Shape;2866;p1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OS and Service Fingerprinting</a:t>
            </a:r>
            <a:endParaRPr/>
          </a:p>
        </p:txBody>
      </p:sp>
      <p:sp>
        <p:nvSpPr>
          <p:cNvPr id="2867" name="Google Shape;2867;p1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the following commands do?</a:t>
            </a:r>
            <a:endParaRPr/>
          </a:p>
        </p:txBody>
      </p:sp>
      <p:sp>
        <p:nvSpPr>
          <p:cNvPr id="2868" name="Google Shape;2868;p19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96</a:t>
            </a:fld>
            <a:endParaRPr/>
          </a:p>
        </p:txBody>
      </p:sp>
      <p:sp>
        <p:nvSpPr>
          <p:cNvPr id="2869" name="Google Shape;2869;p1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0" name="Google Shape;2870;p198"/>
          <p:cNvSpPr txBox="1">
            <a:spLocks noGrp="1"/>
          </p:cNvSpPr>
          <p:nvPr>
            <p:ph type="body" idx="3"/>
          </p:nvPr>
        </p:nvSpPr>
        <p:spPr>
          <a:xfrm>
            <a:off x="175" y="1271425"/>
            <a:ext cx="9144000" cy="36351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nmap -sV -p 80, 443 192.168.12.50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42900" algn="l" rtl="0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</a:rPr>
              <a:t>Performs a service scan of ports 80 and 443 on 192.168.12.50. Does not determine the OS. </a:t>
            </a:r>
            <a:endParaRPr sz="1800">
              <a:solidFill>
                <a:srgbClr val="24292E"/>
              </a:solidFill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nmap -0 -sV -p 80, 443 192.168.12.50 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42900" algn="l" rtl="0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</a:rPr>
              <a:t>Performs a service scan of ports 80 and 443 on 192.168.12.50 and determines the OS through passive methods. </a:t>
            </a:r>
            <a:endParaRPr sz="1800">
              <a:solidFill>
                <a:srgbClr val="24292E"/>
              </a:solidFill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nmap -A -sV -p 80, 443 192.168.12.50 </a:t>
            </a:r>
            <a:endParaRPr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0" algn="l" rtl="0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3000"/>
              </a:lnSpc>
              <a:spcBef>
                <a:spcPts val="400"/>
              </a:spcBef>
              <a:spcAft>
                <a:spcPts val="8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1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OS and Service Fingerprinting</a:t>
            </a:r>
            <a:endParaRPr/>
          </a:p>
        </p:txBody>
      </p:sp>
      <p:sp>
        <p:nvSpPr>
          <p:cNvPr id="2876" name="Google Shape;2876;p1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the following commands do?</a:t>
            </a:r>
            <a:endParaRPr/>
          </a:p>
        </p:txBody>
      </p:sp>
      <p:sp>
        <p:nvSpPr>
          <p:cNvPr id="2877" name="Google Shape;2877;p19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97</a:t>
            </a:fld>
            <a:endParaRPr/>
          </a:p>
        </p:txBody>
      </p:sp>
      <p:sp>
        <p:nvSpPr>
          <p:cNvPr id="2878" name="Google Shape;2878;p19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9" name="Google Shape;2879;p199"/>
          <p:cNvSpPr txBox="1">
            <a:spLocks noGrp="1"/>
          </p:cNvSpPr>
          <p:nvPr>
            <p:ph type="body" idx="3"/>
          </p:nvPr>
        </p:nvSpPr>
        <p:spPr>
          <a:xfrm>
            <a:off x="175" y="1271425"/>
            <a:ext cx="9144000" cy="36351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 dirty="0" err="1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nmap</a:t>
            </a:r>
            <a:r>
              <a:rPr lang="en" sz="1800" dirty="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 -</a:t>
            </a:r>
            <a:r>
              <a:rPr lang="en" sz="1800" dirty="0" err="1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sV</a:t>
            </a:r>
            <a:r>
              <a:rPr lang="en" sz="1800" dirty="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 -p 80, 443 192.168.12.50</a:t>
            </a:r>
            <a:endParaRPr sz="1800" dirty="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42900" algn="l" rtl="0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 dirty="0">
                <a:solidFill>
                  <a:srgbClr val="24292E"/>
                </a:solidFill>
                <a:highlight>
                  <a:srgbClr val="FFFF00"/>
                </a:highlight>
              </a:rPr>
              <a:t>Performs a service scan of ports 80 and 443 on 192.168.12.50. Does not determine the OS. </a:t>
            </a:r>
            <a:endParaRPr sz="1800" dirty="0">
              <a:solidFill>
                <a:srgbClr val="24292E"/>
              </a:solidFill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 dirty="0" err="1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nmap</a:t>
            </a:r>
            <a:r>
              <a:rPr lang="en" sz="1800" dirty="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 -O -</a:t>
            </a:r>
            <a:r>
              <a:rPr lang="en" sz="1800" dirty="0" err="1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sV</a:t>
            </a:r>
            <a:r>
              <a:rPr lang="en" sz="1800" dirty="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 -p 80, 443 192.168.12.50 </a:t>
            </a:r>
            <a:endParaRPr sz="1800" dirty="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42900" algn="l" rtl="0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 dirty="0">
                <a:solidFill>
                  <a:srgbClr val="24292E"/>
                </a:solidFill>
                <a:highlight>
                  <a:srgbClr val="FFFF00"/>
                </a:highlight>
              </a:rPr>
              <a:t>Performs a service scan of ports 80 and 443 on 192.168.12.50 and determines the OS through passive methods. </a:t>
            </a:r>
            <a:endParaRPr sz="1800" dirty="0">
              <a:solidFill>
                <a:srgbClr val="24292E"/>
              </a:solidFill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 dirty="0" err="1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nmap</a:t>
            </a:r>
            <a:r>
              <a:rPr lang="en" sz="1800" dirty="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 -A -</a:t>
            </a:r>
            <a:r>
              <a:rPr lang="en" sz="1800" dirty="0" err="1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sV</a:t>
            </a:r>
            <a:r>
              <a:rPr lang="en" sz="1800" dirty="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 -p 80, 443 192.168.12.50 </a:t>
            </a:r>
            <a:endParaRPr sz="1800" dirty="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4290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 dirty="0">
                <a:solidFill>
                  <a:srgbClr val="24292E"/>
                </a:solidFill>
                <a:highlight>
                  <a:srgbClr val="FFFF00"/>
                </a:highlight>
              </a:rPr>
              <a:t>Performs a service scan of ports 80 and 443 on 192.168.12.50 and determines the OS through active methods.</a:t>
            </a:r>
            <a:endParaRPr sz="1800" dirty="0">
              <a:solidFill>
                <a:srgbClr val="24292E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0" algn="l" rtl="0">
              <a:lnSpc>
                <a:spcPct val="112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 dirty="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3000"/>
              </a:lnSpc>
              <a:spcBef>
                <a:spcPts val="400"/>
              </a:spcBef>
              <a:spcAft>
                <a:spcPts val="8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4" name="Google Shape;2884;p200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next after OS and Service Fingerprinting?</a:t>
            </a:r>
            <a:endParaRPr/>
          </a:p>
        </p:txBody>
      </p:sp>
      <p:sp>
        <p:nvSpPr>
          <p:cNvPr id="2885" name="Google Shape;2885;p20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98</a:t>
            </a:fld>
            <a:endParaRPr/>
          </a:p>
        </p:txBody>
      </p:sp>
      <p:sp>
        <p:nvSpPr>
          <p:cNvPr id="2886" name="Google Shape;2886;p20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2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Networking Mapping</a:t>
            </a:r>
            <a:endParaRPr/>
          </a:p>
        </p:txBody>
      </p:sp>
      <p:sp>
        <p:nvSpPr>
          <p:cNvPr id="2892" name="Google Shape;2892;p20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Networking mapping is the process of collecting all the information gathering into a single document (a network map). </a:t>
            </a:r>
            <a:endParaRPr/>
          </a:p>
        </p:txBody>
      </p:sp>
      <p:sp>
        <p:nvSpPr>
          <p:cNvPr id="2893" name="Google Shape;2893;p20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99</a:t>
            </a:fld>
            <a:endParaRPr/>
          </a:p>
        </p:txBody>
      </p:sp>
      <p:sp>
        <p:nvSpPr>
          <p:cNvPr id="2894" name="Google Shape;2894;p20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5" name="Google Shape;2895;p201"/>
          <p:cNvSpPr txBox="1">
            <a:spLocks noGrp="1"/>
          </p:cNvSpPr>
          <p:nvPr>
            <p:ph type="body" idx="3"/>
          </p:nvPr>
        </p:nvSpPr>
        <p:spPr>
          <a:xfrm>
            <a:off x="175" y="1627800"/>
            <a:ext cx="9144000" cy="3278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There are tools for generating graphical network maps, such as </a:t>
            </a:r>
            <a:r>
              <a:rPr lang="en" sz="1800" b="1"/>
              <a:t>Maltego</a:t>
            </a:r>
            <a:r>
              <a:rPr lang="en" sz="1800"/>
              <a:t>. </a:t>
            </a:r>
            <a:endParaRPr sz="180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Hand-drawn maps should work just as well.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/>
              <a:t>Creating maps helps clarify attack tactics and provides a good opportunity to synthesize all the information collected during the intelligence gathering phase. 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1585</TotalTime>
  <Words>8231</Words>
  <Application>Microsoft Macintosh PowerPoint</Application>
  <PresentationFormat>On-screen Show (16:9)</PresentationFormat>
  <Paragraphs>1461</Paragraphs>
  <Slides>194</Slides>
  <Notes>194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194</vt:i4>
      </vt:variant>
    </vt:vector>
  </HeadingPairs>
  <TitlesOfParts>
    <vt:vector size="203" baseType="lpstr">
      <vt:lpstr>Roboto Mono</vt:lpstr>
      <vt:lpstr>Courier</vt:lpstr>
      <vt:lpstr>Roboto Light</vt:lpstr>
      <vt:lpstr>Roboto</vt:lpstr>
      <vt:lpstr>Roboto Medium</vt:lpstr>
      <vt:lpstr>Arial</vt:lpstr>
      <vt:lpstr>Roboto Thin</vt:lpstr>
      <vt:lpstr>Simple Light</vt:lpstr>
      <vt:lpstr>Simple Light</vt:lpstr>
      <vt:lpstr>Certification Prep Day 3</vt:lpstr>
      <vt:lpstr>Class Objectives</vt:lpstr>
      <vt:lpstr>CEH Topics Breakdown</vt:lpstr>
      <vt:lpstr>10 Minutes</vt:lpstr>
      <vt:lpstr>PowerPoint Presentation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Footprinting, Scanning,  and Enumeration</vt:lpstr>
      <vt:lpstr>CEH Topics Breakdown</vt:lpstr>
      <vt:lpstr>Security and Tools/Systems/Programs Domain</vt:lpstr>
      <vt:lpstr>The Hacking Cycle: Information Gathering</vt:lpstr>
      <vt:lpstr>The Hacking Cycle: Information Gathering</vt:lpstr>
      <vt:lpstr>Information Gathering: Network Reconnaissance</vt:lpstr>
      <vt:lpstr>DNS Enumeration</vt:lpstr>
      <vt:lpstr>DNS Lookup Demo</vt:lpstr>
      <vt:lpstr>DNS Lookup Demo</vt:lpstr>
      <vt:lpstr>DNS Lookup Demo</vt:lpstr>
      <vt:lpstr>Netblocks and ARIN</vt:lpstr>
      <vt:lpstr>DNS Process</vt:lpstr>
      <vt:lpstr>ARIN whois and Zone Transfer</vt:lpstr>
      <vt:lpstr>DNS Enumeration Tool</vt:lpstr>
      <vt:lpstr>20 Minutes</vt:lpstr>
      <vt:lpstr>PowerPoint Presentation</vt:lpstr>
      <vt:lpstr>DNs Enumeration Review</vt:lpstr>
      <vt:lpstr>DNs Enumeration Review</vt:lpstr>
      <vt:lpstr>DNs Enumeration Review</vt:lpstr>
      <vt:lpstr>DNs Enumeration Review</vt:lpstr>
      <vt:lpstr>DNs Enumeration Review</vt:lpstr>
      <vt:lpstr>DNs Enumeration Review</vt:lpstr>
      <vt:lpstr>DNs Enumeration Review</vt:lpstr>
      <vt:lpstr>DNs Enumeration Review</vt:lpstr>
      <vt:lpstr>Scanning with Nmap</vt:lpstr>
      <vt:lpstr>Host Discovery</vt:lpstr>
      <vt:lpstr>What process comes after host discovery?</vt:lpstr>
      <vt:lpstr>Port Scanning</vt:lpstr>
      <vt:lpstr>Port Scanning</vt:lpstr>
      <vt:lpstr>Port Scanning</vt:lpstr>
      <vt:lpstr>Port Scanning</vt:lpstr>
      <vt:lpstr>Port Scanning</vt:lpstr>
      <vt:lpstr>Port Scanning</vt:lpstr>
      <vt:lpstr>Port Scanning</vt:lpstr>
      <vt:lpstr>What process comes after port scanning?</vt:lpstr>
      <vt:lpstr>OS and Service Fingerprinting</vt:lpstr>
      <vt:lpstr>OS and Service Fingerprinting</vt:lpstr>
      <vt:lpstr>OS and Service Fingerprinting</vt:lpstr>
      <vt:lpstr>OS and Service Fingerprinting</vt:lpstr>
      <vt:lpstr>OS and Service Fingerprinting</vt:lpstr>
      <vt:lpstr>What’s next after OS and Service Fingerprinting?</vt:lpstr>
      <vt:lpstr>Networking Mapping</vt:lpstr>
      <vt:lpstr>20 Minutes</vt:lpstr>
      <vt:lpstr>PowerPoint Presentation</vt:lpstr>
      <vt:lpstr>Footprinting, Scanning and Enumeration</vt:lpstr>
      <vt:lpstr>Footprinting, Scanning and Enumeration</vt:lpstr>
      <vt:lpstr>Footprinting, Scanning and Enumeration</vt:lpstr>
      <vt:lpstr>Footprinting, Scanning and Enumeration</vt:lpstr>
      <vt:lpstr>Footprinting, Scanning and Enumeration</vt:lpstr>
      <vt:lpstr>Footprinting, Scanning and Enumeration</vt:lpstr>
      <vt:lpstr>Footprinting, Scanning and Enumeration</vt:lpstr>
      <vt:lpstr>Footprinting, Scanning and Enumeration</vt:lpstr>
      <vt:lpstr>Footprinting, Scanning and Enumeration</vt:lpstr>
      <vt:lpstr>Footprinting, Scanning and Enumeration</vt:lpstr>
      <vt:lpstr>Footprinting, Scanning and Enumeration</vt:lpstr>
      <vt:lpstr>Footprinting, Scanning and Enumeration</vt:lpstr>
      <vt:lpstr>Footprinting, Scanning and Enumeration</vt:lpstr>
      <vt:lpstr>Footprinting, Scanning and Enumeration</vt:lpstr>
      <vt:lpstr>Footprinting, Scanning and Enumeration</vt:lpstr>
      <vt:lpstr>Footprinting, Scanning and Enumeration</vt:lpstr>
      <vt:lpstr>Footprinting, Scanning and Enumeration</vt:lpstr>
      <vt:lpstr>Footprinting, Scanning and Enumeration</vt:lpstr>
      <vt:lpstr>Footprinting, Scanning and Enumeration</vt:lpstr>
      <vt:lpstr>Footprinting, Scanning and Enumeration</vt:lpstr>
      <vt:lpstr>Footprinting, Scanning and Enumeration</vt:lpstr>
      <vt:lpstr>Footprinting, Scanning and Enumeration</vt:lpstr>
      <vt:lpstr>Footprinting, Scanning and Enumeration</vt:lpstr>
      <vt:lpstr>Footprinting, Scanning and Enumeration</vt:lpstr>
      <vt:lpstr>Footprinting, Scanning and Enumeration</vt:lpstr>
      <vt:lpstr>Footprinting, Scanning and Enumeration</vt:lpstr>
      <vt:lpstr>Footprinting, Scanning and Enumeration</vt:lpstr>
      <vt:lpstr>Footprinting, Scanning and Enumeration</vt:lpstr>
      <vt:lpstr>Footprinting, Scanning and Enumeration</vt:lpstr>
      <vt:lpstr>Footprinting, Scanning and Enumeration</vt:lpstr>
      <vt:lpstr>Footprinting, Scanning and Enumeration</vt:lpstr>
      <vt:lpstr>Footprinting, Scanning and Enumeration</vt:lpstr>
      <vt:lpstr>Footprinting, Scanning and Enumeration</vt:lpstr>
      <vt:lpstr>Footprinting, Scanning and Enumeration</vt:lpstr>
      <vt:lpstr>Footprinting, Scanning and Enumeration</vt:lpstr>
      <vt:lpstr>Footprinting, Scanning and Enumeration</vt:lpstr>
      <vt:lpstr>Footprinting, Scanning and Enumeration</vt:lpstr>
      <vt:lpstr>Footprinting, Scanning and Enumeration</vt:lpstr>
      <vt:lpstr>Footprinting, Scanning and Enumeration</vt:lpstr>
      <vt:lpstr>Footprinting, Scanning and Enumeration</vt:lpstr>
      <vt:lpstr>Malware &amp; Passwords</vt:lpstr>
      <vt:lpstr>Malware &amp; Passwords</vt:lpstr>
      <vt:lpstr>Malware Types </vt:lpstr>
      <vt:lpstr>Malware Types </vt:lpstr>
      <vt:lpstr>Malware Phases</vt:lpstr>
      <vt:lpstr>Honeypots</vt:lpstr>
      <vt:lpstr>Windows Passwords Hash Types</vt:lpstr>
      <vt:lpstr>Windows Passwords Hash Types</vt:lpstr>
      <vt:lpstr>Windows Passwords Hash Types</vt:lpstr>
      <vt:lpstr>Windows Passwords Hash Types</vt:lpstr>
      <vt:lpstr>Linux Passwords Hash Types</vt:lpstr>
      <vt:lpstr>20 Minutes</vt:lpstr>
      <vt:lpstr>PowerPoint Presentation</vt:lpstr>
      <vt:lpstr>Malware and Passwords Review</vt:lpstr>
      <vt:lpstr>Malware and Passwords Review</vt:lpstr>
      <vt:lpstr>Malware and Passwords Review</vt:lpstr>
      <vt:lpstr>Malware and Passwords Review</vt:lpstr>
      <vt:lpstr>Malware and Passwords Review</vt:lpstr>
      <vt:lpstr>Malware and Passwords Review</vt:lpstr>
      <vt:lpstr>Malware and Passwords Review</vt:lpstr>
      <vt:lpstr>Malware and Passwords Review</vt:lpstr>
      <vt:lpstr>Malware and Passwords Review</vt:lpstr>
      <vt:lpstr>Malware and Passwords Review</vt:lpstr>
      <vt:lpstr>Malware and Passwords Review</vt:lpstr>
      <vt:lpstr>Malware and Passwords Review</vt:lpstr>
      <vt:lpstr>Malware and Passwords Review</vt:lpstr>
      <vt:lpstr>Malware and Passwords Review</vt:lpstr>
      <vt:lpstr>Malware and Passwords Review</vt:lpstr>
      <vt:lpstr>Malware and Passwords Review</vt:lpstr>
      <vt:lpstr>Malware and Passwords Review</vt:lpstr>
      <vt:lpstr>Malware and Passwords Review</vt:lpstr>
      <vt:lpstr>Malware and Passwords Review</vt:lpstr>
      <vt:lpstr>Malware and Passwords Review</vt:lpstr>
      <vt:lpstr>Malware and Passwords Review</vt:lpstr>
      <vt:lpstr>Malware and Passwords Review</vt:lpstr>
      <vt:lpstr>Malware and Passwords Review</vt:lpstr>
      <vt:lpstr>Malware and Passwords Review</vt:lpstr>
      <vt:lpstr>Malware and Passwords Review</vt:lpstr>
      <vt:lpstr>Malware and Passwords Review</vt:lpstr>
      <vt:lpstr>Malware and Passwords Review</vt:lpstr>
      <vt:lpstr>Malware and Passwords Review</vt:lpstr>
      <vt:lpstr>Malware and Passwords Review</vt:lpstr>
      <vt:lpstr>Malware and Passwords Review</vt:lpstr>
      <vt:lpstr>Malware and Passwords Review</vt:lpstr>
      <vt:lpstr>Malware and Passwords Review</vt:lpstr>
      <vt:lpstr>Malware and Passwords Review</vt:lpstr>
      <vt:lpstr>Malware and Passwords Review</vt:lpstr>
      <vt:lpstr>Malware and Passwords Review</vt:lpstr>
      <vt:lpstr>Malware and Passwords Review</vt:lpstr>
      <vt:lpstr>Malware and Passwords Review</vt:lpstr>
      <vt:lpstr>Malware and Passwords Review</vt:lpstr>
      <vt:lpstr>Malware and Passwords Review</vt:lpstr>
      <vt:lpstr>Malware and Passwords Review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Certification Prep Day 3</dc:title>
  <cp:lastModifiedBy>Michael Bermingham</cp:lastModifiedBy>
  <cp:revision>6</cp:revision>
  <dcterms:modified xsi:type="dcterms:W3CDTF">2019-08-16T22:25:10Z</dcterms:modified>
</cp:coreProperties>
</file>